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1" r:id="rId3"/>
    <p:sldId id="317" r:id="rId4"/>
    <p:sldId id="309" r:id="rId5"/>
    <p:sldId id="310" r:id="rId6"/>
    <p:sldId id="270" r:id="rId7"/>
    <p:sldId id="311" r:id="rId8"/>
    <p:sldId id="277" r:id="rId9"/>
    <p:sldId id="312" r:id="rId10"/>
    <p:sldId id="279" r:id="rId11"/>
    <p:sldId id="280" r:id="rId12"/>
    <p:sldId id="314" r:id="rId13"/>
    <p:sldId id="316" r:id="rId14"/>
    <p:sldId id="318" r:id="rId15"/>
    <p:sldId id="313" r:id="rId16"/>
    <p:sldId id="281" r:id="rId17"/>
    <p:sldId id="282" r:id="rId18"/>
    <p:sldId id="283" r:id="rId19"/>
    <p:sldId id="293" r:id="rId20"/>
    <p:sldId id="295" r:id="rId21"/>
    <p:sldId id="294" r:id="rId22"/>
    <p:sldId id="291" r:id="rId23"/>
    <p:sldId id="290" r:id="rId24"/>
    <p:sldId id="304" r:id="rId25"/>
    <p:sldId id="319" r:id="rId26"/>
    <p:sldId id="302" r:id="rId27"/>
    <p:sldId id="301" r:id="rId28"/>
    <p:sldId id="300" r:id="rId29"/>
    <p:sldId id="299" r:id="rId30"/>
    <p:sldId id="285" r:id="rId31"/>
    <p:sldId id="30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644"/>
    <a:srgbClr val="FF0000"/>
    <a:srgbClr val="2C4D76"/>
    <a:srgbClr val="3D6A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DF17-0C48-43A0-A801-7BED23F5B74D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F1BA-A0FC-4CA3-BA14-FD91216F4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576B-0FA7-48F5-8BE6-BDB039DCEFF8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844A-1360-41AC-B72E-A52C3626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5DFA-421F-4C8A-9BEF-1466ABC53321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B96D-408D-4542-837F-FB1F53D1E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1EE8-1F99-407C-8564-6478311E97CF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54A8-D7C2-4000-B7F5-07BC4931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DD9F-FD2E-4333-AD9E-87322CE22B9A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EEAC-BA96-400F-AABF-7291BB827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A4E87-9DF9-4DB6-9328-ADD8C618D1E2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0A04-F71B-4DBC-8A34-A86E4F33D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4D347-F95A-4844-B48D-F1018F801C30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567C-E032-4EC4-A12E-FA7A94F23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EBA3-85EE-4F83-8422-A7AE3CC3C330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772A-845A-4888-B44D-9FC6CA420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40478-7022-4C23-A9BF-A7EE031B8C3A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9495-19E0-48CF-8CA0-4B5759F7B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567B-E166-4F52-A508-F2543167C85F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6AEE-8574-474E-862D-D88CA267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79BB-6119-49BF-89B4-5425F60B193E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42DE-615B-4A82-9DC2-79D8FCBF9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C561FE-8313-4BEA-9215-C2FFD9C2DD61}" type="datetimeFigureOut">
              <a:rPr lang="en-US"/>
              <a:pPr>
                <a:defRPr/>
              </a:pPr>
              <a:t>06-Nov-10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902962-0E4F-40EC-AAF6-9C56EFB09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 </a:t>
            </a:r>
            <a:endParaRPr lang="en-US" dirty="0" smtClean="0"/>
          </a:p>
        </p:txBody>
      </p:sp>
      <p:sp>
        <p:nvSpPr>
          <p:cNvPr id="28676" name="Subtitle 2"/>
          <p:cNvSpPr>
            <a:spLocks noGrp="1"/>
          </p:cNvSpPr>
          <p:nvPr>
            <p:ph type="subTitle" idx="4294967295"/>
          </p:nvPr>
        </p:nvSpPr>
        <p:spPr>
          <a:xfrm>
            <a:off x="2411760" y="1556792"/>
            <a:ext cx="6400800" cy="3960440"/>
          </a:xfrm>
          <a:solidFill>
            <a:schemeClr val="accent2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Tout savoir sur</a:t>
            </a:r>
            <a:r>
              <a:rPr lang="en-GB" b="1" dirty="0" smtClean="0">
                <a:solidFill>
                  <a:schemeClr val="bg1"/>
                </a:solidFill>
              </a:rPr>
              <a:t>...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GB" sz="4400" b="1" dirty="0" smtClean="0">
                <a:solidFill>
                  <a:schemeClr val="bg1"/>
                </a:solidFill>
              </a:rPr>
              <a:t>le petit </a:t>
            </a:r>
            <a:r>
              <a:rPr lang="en-GB" sz="4400" b="1" dirty="0" err="1" smtClean="0">
                <a:solidFill>
                  <a:schemeClr val="bg1"/>
                </a:solidFill>
              </a:rPr>
              <a:t>déjeuner</a:t>
            </a:r>
            <a:endParaRPr lang="en-GB" sz="4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GB" i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GB" i="1" dirty="0" smtClean="0">
                <a:solidFill>
                  <a:schemeClr val="bg1"/>
                </a:solidFill>
              </a:rPr>
              <a:t>Sciences et </a:t>
            </a:r>
            <a:r>
              <a:rPr lang="en-GB" i="1" dirty="0" err="1" smtClean="0">
                <a:solidFill>
                  <a:schemeClr val="bg1"/>
                </a:solidFill>
              </a:rPr>
              <a:t>Avenir</a:t>
            </a:r>
            <a:endParaRPr lang="en-GB" i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GB" sz="2400" dirty="0" err="1" smtClean="0"/>
              <a:t>Avril</a:t>
            </a:r>
            <a:r>
              <a:rPr lang="en-GB" sz="2400" dirty="0" smtClean="0"/>
              <a:t> 1999, pp.78-79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GB" sz="2000" b="1" dirty="0" smtClean="0"/>
              <a:t>Thierry  </a:t>
            </a:r>
            <a:r>
              <a:rPr lang="en-GB" sz="2000" b="1" dirty="0" err="1" smtClean="0"/>
              <a:t>Souccar</a:t>
            </a:r>
            <a:endParaRPr lang="en-US" sz="2000" b="1" dirty="0" smtClean="0"/>
          </a:p>
        </p:txBody>
      </p:sp>
      <p:pic>
        <p:nvPicPr>
          <p:cNvPr id="28678" name="Picture 6" descr="http://3.bp.blogspot.com/_cDp9MBR5BN0/TIyM0paOXkI/AAAAAAAADJA/XsTXA8lJf0I/s640/petit-dejeuner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14325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</a:t>
            </a:r>
            <a:r>
              <a:rPr lang="fr-FR" sz="20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……………………………..…………………….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  <a:ea typeface="+mn-ea"/>
                <a:cs typeface="+mn-cs"/>
              </a:rPr>
              <a:t>breakfast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Souvent    négligé 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pays</a:t>
            </a:r>
            <a:r>
              <a:rPr lang="fr-FR" sz="2000" b="1" dirty="0" smtClean="0">
                <a:solidFill>
                  <a:srgbClr val="FF0000"/>
                </a:solidFill>
              </a:rPr>
              <a:t>, 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/>
              <a:t>est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…………………….……………………………………………………………………………………………………………………</a:t>
            </a:r>
            <a:r>
              <a:rPr lang="fr-FR" sz="2000" dirty="0" smtClean="0"/>
              <a:t>pourtant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repas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/>
              <a:t>journée</a:t>
            </a:r>
            <a:r>
              <a:rPr lang="fr-FR" sz="2000" b="1" dirty="0" smtClean="0">
                <a:solidFill>
                  <a:srgbClr val="FF0000"/>
                </a:solidFill>
              </a:rPr>
              <a:t>. </a:t>
            </a:r>
            <a:r>
              <a:rPr lang="fr-FR" sz="1600" b="1" dirty="0" smtClean="0">
                <a:latin typeface="Bradley Hand ITC" pitchFamily="66" charset="0"/>
              </a:rPr>
              <a:t>………………………...……………………..……….+…….…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……………..…………….……………….…………………………………………………………………………………………………………………………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Pour</a:t>
            </a:r>
            <a:r>
              <a:rPr lang="fr-FR" sz="2000" dirty="0" smtClean="0"/>
              <a:t> suivre  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…………….…………………………………………………………………………………………………………………</a:t>
            </a:r>
            <a:r>
              <a:rPr lang="fr-FR" sz="2000" dirty="0" smtClean="0"/>
              <a:t> devraient       changer 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.……………..…………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change</a:t>
            </a:r>
            <a:r>
              <a:rPr lang="fr-FR" sz="1600" b="1" dirty="0" smtClean="0">
                <a:latin typeface="Bradley Hand ITC" pitchFamily="66" charset="0"/>
              </a:rPr>
              <a:t>……………..…….…………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………..…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……………………………………………………………….………………………………………………………………………………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</a:t>
            </a:r>
            <a:r>
              <a:rPr lang="fr-FR" sz="20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</a:rPr>
              <a:t> 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All</a:t>
            </a:r>
            <a:r>
              <a:rPr lang="fr-FR" sz="1600" b="1" dirty="0" smtClean="0">
                <a:latin typeface="Bradley Hand ITC" pitchFamily="66" charset="0"/>
              </a:rPr>
              <a:t>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about</a:t>
            </a:r>
            <a:r>
              <a:rPr lang="fr-FR" sz="1600" b="1" dirty="0" smtClean="0">
                <a:latin typeface="Bradley Hand ITC" pitchFamily="66" charset="0"/>
              </a:rPr>
              <a:t>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……….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……………… 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Souvent    négligé 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pays, 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/>
              <a:t>est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…..……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………………,……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…………………….……………………………………………………………………………………………………………………</a:t>
            </a:r>
            <a:r>
              <a:rPr lang="fr-FR" sz="2000" dirty="0" smtClean="0"/>
              <a:t>pourtant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repas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/>
              <a:t>journée. </a:t>
            </a:r>
            <a:r>
              <a:rPr lang="fr-FR" sz="1600" b="1" dirty="0" smtClean="0">
                <a:latin typeface="Bradley Hand ITC" pitchFamily="66" charset="0"/>
              </a:rPr>
              <a:t>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meal</a:t>
            </a:r>
            <a:r>
              <a:rPr lang="fr-FR" sz="1600" b="1" dirty="0" smtClean="0">
                <a:latin typeface="Bradley Hand ITC" pitchFamily="66" charset="0"/>
              </a:rPr>
              <a:t>………...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….…+…….…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…………..……..………………………………………………………………………………………………………………………………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Pour </a:t>
            </a:r>
            <a:r>
              <a:rPr lang="fr-FR" sz="2000" dirty="0" smtClean="0"/>
              <a:t>suivre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dirty="0" smtClean="0"/>
              <a:t>,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n.order.to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……,…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</a:t>
            </a:r>
            <a:r>
              <a:rPr lang="fr-FR" sz="2000" dirty="0" smtClean="0"/>
              <a:t> devraient       </a:t>
            </a:r>
            <a:r>
              <a:rPr lang="fr-FR" sz="2000" dirty="0" smtClean="0">
                <a:solidFill>
                  <a:srgbClr val="009644"/>
                </a:solidFill>
              </a:rPr>
              <a:t>changer </a:t>
            </a:r>
            <a:r>
              <a:rPr lang="fr-FR" sz="2000" dirty="0" smtClean="0"/>
              <a:t>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-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dirty="0" smtClean="0"/>
              <a:t>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.………………….……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changer</a:t>
            </a:r>
            <a:r>
              <a:rPr lang="fr-FR" sz="1600" b="1" dirty="0" smtClean="0">
                <a:latin typeface="Bradley Hand ITC" pitchFamily="66" charset="0"/>
              </a:rPr>
              <a:t>……..…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………………………………………………………….………………………………………………………………………………….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Mots translucides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771800" y="3501008"/>
            <a:ext cx="5328592" cy="1656184"/>
          </a:xfrm>
          <a:solidFill>
            <a:schemeClr val="bg2"/>
          </a:solidFill>
        </p:spPr>
        <p:txBody>
          <a:bodyPr anchor="ctr"/>
          <a:lstStyle/>
          <a:p>
            <a:pPr marL="804863" lvl="3" indent="-268288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Orange/</a:t>
            </a: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Yellow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Light </a:t>
            </a: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words</a:t>
            </a:r>
            <a:endParaRPr lang="fr-F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        (Slow down)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  <p:pic>
        <p:nvPicPr>
          <p:cNvPr id="69634" name="Picture 2" descr="http://www.arvernes.com/wiki/images/thumb/4/49/Feu_orange.svg/160px-Feu_orang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1524000" cy="4191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Souvent    </a:t>
            </a:r>
            <a:r>
              <a:rPr lang="fr-FR" sz="2000" dirty="0" smtClean="0">
                <a:solidFill>
                  <a:srgbClr val="E46C0A"/>
                </a:solidFill>
              </a:rPr>
              <a:t>négligé 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pays, 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est </a:t>
            </a:r>
            <a:r>
              <a:rPr lang="fr-FR" sz="2000" dirty="0" smtClean="0"/>
              <a:t>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…..……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………………,……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…………………….……………………………………………………………………………………………………………………</a:t>
            </a:r>
            <a:r>
              <a:rPr lang="fr-FR" sz="2000" dirty="0" smtClean="0"/>
              <a:t>pourtant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repas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jour</a:t>
            </a:r>
            <a:r>
              <a:rPr lang="fr-FR" sz="2000" dirty="0" smtClean="0">
                <a:solidFill>
                  <a:srgbClr val="E46C0A"/>
                </a:solidFill>
              </a:rPr>
              <a:t>née</a:t>
            </a:r>
            <a:r>
              <a:rPr lang="fr-FR" sz="20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…………….……....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……………...………………………………………………………………………………………………………………………………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Pour </a:t>
            </a:r>
            <a:r>
              <a:rPr lang="fr-FR" sz="2000" dirty="0" smtClean="0"/>
              <a:t>suivre 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dirty="0" smtClean="0"/>
              <a:t>,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n.order.to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recommandations.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……,…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</a:t>
            </a:r>
            <a:r>
              <a:rPr lang="fr-FR" sz="2000" dirty="0" smtClean="0"/>
              <a:t> devraient       </a:t>
            </a:r>
            <a:r>
              <a:rPr lang="fr-FR" sz="2000" dirty="0" smtClean="0">
                <a:solidFill>
                  <a:srgbClr val="009644"/>
                </a:solidFill>
              </a:rPr>
              <a:t>changer </a:t>
            </a:r>
            <a:r>
              <a:rPr lang="fr-FR" sz="2000" dirty="0" smtClean="0"/>
              <a:t>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-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dirty="0" smtClean="0"/>
              <a:t>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changer</a:t>
            </a:r>
            <a:r>
              <a:rPr lang="fr-FR" sz="1600" b="1" dirty="0" smtClean="0">
                <a:latin typeface="Bradley Hand ITC" pitchFamily="66" charset="0"/>
              </a:rPr>
              <a:t>………..…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………………………………………………………….………………………………………………………………………………….</a:t>
            </a:r>
            <a:endParaRPr lang="en-US" sz="1600" b="1" dirty="0" smtClean="0">
              <a:latin typeface="Bradley Hand ITC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Tout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savoir</a:t>
            </a:r>
            <a:r>
              <a:rPr lang="fr-FR" sz="2000" dirty="0">
                <a:latin typeface="+mn-lt"/>
                <a:cs typeface="+mn-cs"/>
              </a:rPr>
              <a:t> 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 sur</a:t>
            </a:r>
            <a:r>
              <a:rPr lang="fr-FR" sz="2000" dirty="0">
                <a:latin typeface="+mn-lt"/>
                <a:cs typeface="+mn-cs"/>
              </a:rPr>
              <a:t>…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le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rgbClr val="00B050"/>
                </a:solidFill>
                <a:latin typeface="+mn-lt"/>
                <a:cs typeface="+mn-cs"/>
              </a:rPr>
              <a:t>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 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All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…………….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about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.…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the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……….</a:t>
            </a:r>
            <a:r>
              <a:rPr lang="fr-FR" sz="1600" b="1" dirty="0">
                <a:solidFill>
                  <a:srgbClr val="00B050"/>
                </a:solidFill>
                <a:latin typeface="Bradley Hand ITC" pitchFamily="66" charset="0"/>
                <a:ea typeface="+mj-ea"/>
                <a:cs typeface="+mj-cs"/>
              </a:rPr>
              <a:t>breakfast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……………… </a:t>
            </a:r>
            <a:r>
              <a:rPr lang="en-US" sz="1600" b="1" dirty="0">
                <a:latin typeface="Bradley Hand ITC" pitchFamily="66" charset="0"/>
                <a:cs typeface="+mn-cs"/>
              </a:rPr>
              <a:t/>
            </a:r>
            <a:br>
              <a:rPr lang="en-US" sz="1600" b="1" dirty="0">
                <a:latin typeface="Bradley Hand ITC" pitchFamily="66" charset="0"/>
                <a:cs typeface="+mn-cs"/>
              </a:rPr>
            </a:br>
            <a:r>
              <a:rPr lang="fr-FR" sz="1600" b="1" dirty="0">
                <a:latin typeface="Bradley Hand ITC" pitchFamily="66" charset="0"/>
                <a:cs typeface="+mn-cs"/>
              </a:rPr>
              <a:t>……………………………………………………………………………….….</a:t>
            </a: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Souvent    </a:t>
            </a:r>
            <a:r>
              <a:rPr lang="fr-FR" sz="2000" dirty="0" smtClean="0">
                <a:solidFill>
                  <a:srgbClr val="E46C0A"/>
                </a:solidFill>
              </a:rPr>
              <a:t>négligé 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pays, 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est </a:t>
            </a:r>
            <a:r>
              <a:rPr lang="fr-FR" sz="2000" dirty="0" smtClean="0"/>
              <a:t>    </a:t>
            </a:r>
            <a:r>
              <a:rPr lang="fr-FR" sz="1600" b="1" dirty="0" smtClean="0">
                <a:latin typeface="Bradley Hand ITC" pitchFamily="66" charset="0"/>
              </a:rPr>
              <a:t>…………………………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neglected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…..……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………………,……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is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……….……………………………………………………………………………………………………………………</a:t>
            </a:r>
            <a:r>
              <a:rPr lang="fr-FR" sz="2000" dirty="0" smtClean="0"/>
              <a:t>pourtant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repas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jour</a:t>
            </a:r>
            <a:r>
              <a:rPr lang="fr-FR" sz="2000" dirty="0" smtClean="0">
                <a:solidFill>
                  <a:srgbClr val="E46C0A"/>
                </a:solidFill>
              </a:rPr>
              <a:t>née</a:t>
            </a:r>
            <a:r>
              <a:rPr lang="fr-FR" sz="20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…………….……....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day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...………………………………………………………………………………………………………………………………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Pour </a:t>
            </a:r>
            <a:r>
              <a:rPr lang="fr-FR" sz="2000" dirty="0" smtClean="0"/>
              <a:t>suivre 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dirty="0" smtClean="0"/>
              <a:t>,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n.order.to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recommandations.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……,…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</a:t>
            </a:r>
            <a:r>
              <a:rPr lang="fr-FR" sz="2000" dirty="0" smtClean="0"/>
              <a:t> devraient       </a:t>
            </a:r>
            <a:r>
              <a:rPr lang="fr-FR" sz="2000" dirty="0" smtClean="0">
                <a:solidFill>
                  <a:srgbClr val="009644"/>
                </a:solidFill>
              </a:rPr>
              <a:t>changer </a:t>
            </a:r>
            <a:r>
              <a:rPr lang="fr-FR" sz="2000" dirty="0" smtClean="0"/>
              <a:t>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-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dirty="0" smtClean="0"/>
              <a:t>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changer</a:t>
            </a:r>
            <a:r>
              <a:rPr lang="fr-FR" sz="1600" b="1" dirty="0" smtClean="0">
                <a:latin typeface="Bradley Hand ITC" pitchFamily="66" charset="0"/>
              </a:rPr>
              <a:t>………..…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………………………………………………………….………………………………………………………………………………….</a:t>
            </a:r>
            <a:endParaRPr lang="en-US" sz="1600" b="1" dirty="0" smtClean="0">
              <a:latin typeface="Bradley Hand ITC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Tout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savoir</a:t>
            </a:r>
            <a:r>
              <a:rPr lang="fr-FR" sz="2000" dirty="0">
                <a:latin typeface="+mn-lt"/>
                <a:cs typeface="+mn-cs"/>
              </a:rPr>
              <a:t> 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 sur</a:t>
            </a:r>
            <a:r>
              <a:rPr lang="fr-FR" sz="2000" dirty="0">
                <a:latin typeface="+mn-lt"/>
                <a:cs typeface="+mn-cs"/>
              </a:rPr>
              <a:t>…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le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rgbClr val="00B050"/>
                </a:solidFill>
                <a:latin typeface="+mn-lt"/>
                <a:cs typeface="+mn-cs"/>
              </a:rPr>
              <a:t>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 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All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know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….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about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.…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the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……….</a:t>
            </a:r>
            <a:r>
              <a:rPr lang="fr-FR" sz="1600" b="1" dirty="0">
                <a:solidFill>
                  <a:srgbClr val="00B050"/>
                </a:solidFill>
                <a:latin typeface="Bradley Hand ITC" pitchFamily="66" charset="0"/>
                <a:ea typeface="+mj-ea"/>
                <a:cs typeface="+mj-cs"/>
              </a:rPr>
              <a:t>breakfast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……………… </a:t>
            </a:r>
            <a:r>
              <a:rPr lang="en-US" sz="1600" b="1" dirty="0">
                <a:latin typeface="Bradley Hand ITC" pitchFamily="66" charset="0"/>
                <a:cs typeface="+mn-cs"/>
              </a:rPr>
              <a:t/>
            </a:r>
            <a:br>
              <a:rPr lang="en-US" sz="1600" b="1" dirty="0">
                <a:latin typeface="Bradley Hand ITC" pitchFamily="66" charset="0"/>
                <a:cs typeface="+mn-cs"/>
              </a:rPr>
            </a:br>
            <a:r>
              <a:rPr lang="fr-FR" sz="1600" b="1" dirty="0">
                <a:latin typeface="Bradley Hand ITC" pitchFamily="66" charset="0"/>
                <a:cs typeface="+mn-cs"/>
              </a:rPr>
              <a:t>……………………………………………………………………………….….</a:t>
            </a: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Mots opaques</a:t>
            </a:r>
            <a:endParaRPr lang="en-US" sz="6000" b="1" dirty="0" smtClean="0">
              <a:solidFill>
                <a:srgbClr val="FF0000"/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203848" y="3501009"/>
            <a:ext cx="5328592" cy="1656184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      </a:t>
            </a:r>
            <a:r>
              <a:rPr lang="fr-FR" sz="2800" b="1" dirty="0" err="1" smtClean="0">
                <a:solidFill>
                  <a:srgbClr val="FF0000"/>
                </a:solidFill>
              </a:rPr>
              <a:t>Red</a:t>
            </a:r>
            <a:r>
              <a:rPr lang="fr-FR" sz="2800" b="1" dirty="0" smtClean="0">
                <a:solidFill>
                  <a:srgbClr val="FF0000"/>
                </a:solidFill>
              </a:rPr>
              <a:t> Light </a:t>
            </a:r>
            <a:r>
              <a:rPr lang="fr-FR" sz="2800" b="1" dirty="0" err="1" smtClean="0">
                <a:solidFill>
                  <a:srgbClr val="FF0000"/>
                </a:solidFill>
              </a:rPr>
              <a:t>words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                (Stop)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  <p:pic>
        <p:nvPicPr>
          <p:cNvPr id="68610" name="Picture 2" descr="http://img.over-blog.com/211x234/0/51/50/01/piste-routiere/feu_rou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2376263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  <a:r>
              <a:rPr lang="fr-FR" sz="2000" dirty="0" smtClean="0">
                <a:solidFill>
                  <a:srgbClr val="FF0000"/>
                </a:solidFill>
              </a:rPr>
              <a:t>Souvent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E46C0A"/>
                </a:solidFill>
              </a:rPr>
              <a:t>négligé 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pays</a:t>
            </a:r>
            <a:r>
              <a:rPr lang="fr-FR" sz="2000" dirty="0" smtClean="0"/>
              <a:t>, 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est </a:t>
            </a:r>
            <a:r>
              <a:rPr lang="fr-FR" sz="2000" dirty="0" smtClean="0"/>
              <a:t>    </a:t>
            </a:r>
            <a:r>
              <a:rPr lang="fr-FR" sz="1600" b="1" dirty="0" smtClean="0">
                <a:latin typeface="Bradley Hand ITC" pitchFamily="66" charset="0"/>
              </a:rPr>
              <a:t>………………………..…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neglected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…..……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………………,……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is</a:t>
            </a:r>
            <a:r>
              <a:rPr lang="fr-FR" sz="1600" b="1" dirty="0" smtClean="0">
                <a:latin typeface="Bradley Hand ITC" pitchFamily="66" charset="0"/>
              </a:rPr>
              <a:t>……….……………………………………………………………………………………………………………………</a:t>
            </a:r>
            <a:r>
              <a:rPr lang="fr-FR" sz="2000" dirty="0" smtClean="0">
                <a:solidFill>
                  <a:srgbClr val="FF0000"/>
                </a:solidFill>
              </a:rPr>
              <a:t>pourtant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repas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jour</a:t>
            </a:r>
            <a:r>
              <a:rPr lang="fr-FR" sz="2000" dirty="0" smtClean="0">
                <a:solidFill>
                  <a:srgbClr val="E46C0A"/>
                </a:solidFill>
              </a:rPr>
              <a:t>née</a:t>
            </a:r>
            <a:r>
              <a:rPr lang="fr-FR" sz="20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…………………....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day</a:t>
            </a:r>
            <a:r>
              <a:rPr lang="fr-FR" sz="1600" b="1" dirty="0" smtClean="0">
                <a:latin typeface="Bradley Hand ITC" pitchFamily="66" charset="0"/>
              </a:rPr>
              <a:t>…….…………………………………………………………………………………………………….…………………………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Pour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suivre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dirty="0" smtClean="0"/>
              <a:t>,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In.order.to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…,…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      </a:t>
            </a:r>
            <a:r>
              <a:rPr lang="fr-FR" sz="2000" dirty="0" smtClean="0">
                <a:solidFill>
                  <a:srgbClr val="009644"/>
                </a:solidFill>
              </a:rPr>
              <a:t>changer </a:t>
            </a:r>
            <a:r>
              <a:rPr lang="fr-FR" sz="2000" dirty="0" smtClean="0"/>
              <a:t>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-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dirty="0" smtClean="0"/>
              <a:t>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changer</a:t>
            </a:r>
            <a:r>
              <a:rPr lang="fr-FR" sz="1600" b="1" dirty="0" smtClean="0">
                <a:latin typeface="Bradley Hand ITC" pitchFamily="66" charset="0"/>
              </a:rPr>
              <a:t>………..…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………………………………………………………….………………………………………………………………………………….</a:t>
            </a:r>
            <a:endParaRPr lang="en-US" sz="1600" b="1" dirty="0" smtClean="0">
              <a:latin typeface="Bradley Hand ITC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Tout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savoir</a:t>
            </a:r>
            <a:r>
              <a:rPr lang="fr-FR" sz="2000" dirty="0">
                <a:latin typeface="+mn-lt"/>
                <a:cs typeface="+mn-cs"/>
              </a:rPr>
              <a:t> 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 sur</a:t>
            </a:r>
            <a:r>
              <a:rPr lang="fr-FR" sz="2000" dirty="0">
                <a:latin typeface="+mn-lt"/>
                <a:cs typeface="+mn-cs"/>
              </a:rPr>
              <a:t>…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le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rgbClr val="00B050"/>
                </a:solidFill>
                <a:latin typeface="+mn-lt"/>
                <a:cs typeface="+mn-cs"/>
              </a:rPr>
              <a:t>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 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All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know 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….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about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.…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the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……….</a:t>
            </a:r>
            <a:r>
              <a:rPr lang="fr-FR" sz="1600" b="1" dirty="0">
                <a:solidFill>
                  <a:srgbClr val="00B050"/>
                </a:solidFill>
                <a:latin typeface="Bradley Hand ITC" pitchFamily="66" charset="0"/>
                <a:ea typeface="+mj-ea"/>
                <a:cs typeface="+mj-cs"/>
              </a:rPr>
              <a:t>breakfast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 </a:t>
            </a:r>
            <a:r>
              <a:rPr lang="en-US" sz="1600" b="1" dirty="0">
                <a:latin typeface="Bradley Hand ITC" pitchFamily="66" charset="0"/>
                <a:cs typeface="+mn-cs"/>
              </a:rPr>
              <a:t/>
            </a:r>
            <a:br>
              <a:rPr lang="en-US" sz="1600" b="1" dirty="0">
                <a:latin typeface="Bradley Hand ITC" pitchFamily="66" charset="0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cs typeface="+mn-cs"/>
              </a:rPr>
              <a:t>…………………………………………………………………………….….</a:t>
            </a: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  <a:r>
              <a:rPr lang="fr-FR" sz="2000" dirty="0" smtClean="0">
                <a:solidFill>
                  <a:srgbClr val="FF0000"/>
                </a:solidFill>
              </a:rPr>
              <a:t>Souvent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E46C0A"/>
                </a:solidFill>
              </a:rPr>
              <a:t>négligé 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pays</a:t>
            </a:r>
            <a:r>
              <a:rPr lang="fr-FR" sz="2000" dirty="0" smtClean="0"/>
              <a:t>, 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est</a:t>
            </a:r>
            <a:r>
              <a:rPr lang="fr-FR" sz="2000" dirty="0" smtClean="0">
                <a:solidFill>
                  <a:srgbClr val="FFC000"/>
                </a:solidFill>
              </a:rPr>
              <a:t> </a:t>
            </a:r>
            <a:r>
              <a:rPr lang="fr-FR" sz="2000" dirty="0" smtClean="0"/>
              <a:t>    </a:t>
            </a:r>
            <a:r>
              <a:rPr lang="fr-FR" sz="1600" b="1" dirty="0" smtClean="0">
                <a:latin typeface="Bradley Hand ITC" pitchFamily="66" charset="0"/>
              </a:rPr>
              <a:t>…………………………</a:t>
            </a:r>
            <a:r>
              <a:rPr lang="fr-FR" sz="1600" b="1" dirty="0" err="1" smtClean="0">
                <a:solidFill>
                  <a:srgbClr val="E46C0A"/>
                </a:solidFill>
                <a:latin typeface="Bradley Hand ITC" pitchFamily="66" charset="0"/>
              </a:rPr>
              <a:t>neglected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…..……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……,……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…………………….………………</a:t>
            </a:r>
            <a:r>
              <a:rPr lang="fr-FR" sz="1600" b="1" dirty="0" err="1" smtClean="0">
                <a:latin typeface="Bradley Hand ITC" pitchFamily="66" charset="0"/>
              </a:rPr>
              <a:t>neglected</a:t>
            </a:r>
            <a:r>
              <a:rPr lang="fr-FR" sz="1600" b="1" dirty="0" smtClean="0">
                <a:latin typeface="Bradley Hand ITC" pitchFamily="66" charset="0"/>
              </a:rPr>
              <a:t>………..in…</a:t>
            </a:r>
            <a:r>
              <a:rPr lang="fr-FR" sz="1600" b="1" dirty="0" err="1" smtClean="0"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…..…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country.?</a:t>
            </a:r>
            <a:r>
              <a:rPr lang="fr-FR" sz="1600" b="1" dirty="0" smtClean="0">
                <a:latin typeface="Bradley Hand ITC" pitchFamily="66" charset="0"/>
              </a:rPr>
              <a:t>…,…………breakfast……….……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is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pourtant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repas 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jour</a:t>
            </a:r>
            <a:r>
              <a:rPr lang="fr-FR" sz="2000" dirty="0" smtClean="0">
                <a:solidFill>
                  <a:srgbClr val="E46C0A"/>
                </a:solidFill>
              </a:rPr>
              <a:t>née</a:t>
            </a:r>
            <a:r>
              <a:rPr lang="fr-FR" sz="20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meal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…….….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most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…...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day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</a:t>
            </a:r>
            <a:r>
              <a:rPr lang="fr-FR" sz="1600" b="1" dirty="0" smtClean="0">
                <a:latin typeface="Bradley Hand ITC" pitchFamily="66" charset="0"/>
              </a:rPr>
              <a:t>the…</a:t>
            </a:r>
            <a:r>
              <a:rPr lang="fr-FR" sz="1600" b="1" dirty="0" err="1" smtClean="0">
                <a:latin typeface="Bradley Hand ITC" pitchFamily="66" charset="0"/>
              </a:rPr>
              <a:t>most</a:t>
            </a:r>
            <a:r>
              <a:rPr lang="fr-FR" sz="1600" b="1" dirty="0" smtClean="0">
                <a:latin typeface="Bradley Hand ITC" pitchFamily="66" charset="0"/>
              </a:rPr>
              <a:t>…important…</a:t>
            </a:r>
            <a:r>
              <a:rPr lang="fr-FR" sz="1600" b="1" dirty="0" err="1" smtClean="0">
                <a:latin typeface="Bradley Hand ITC" pitchFamily="66" charset="0"/>
              </a:rPr>
              <a:t>meal</a:t>
            </a:r>
            <a:r>
              <a:rPr lang="fr-FR" sz="1600" b="1" dirty="0" smtClean="0">
                <a:latin typeface="Bradley Hand ITC" pitchFamily="66" charset="0"/>
              </a:rPr>
              <a:t>…………...…………</a:t>
            </a:r>
            <a:r>
              <a:rPr lang="fr-FR" sz="1600" b="1" dirty="0" smtClean="0">
                <a:latin typeface="Bradley Hand ITC" pitchFamily="66" charset="0"/>
              </a:rPr>
              <a:t>of…the…</a:t>
            </a:r>
            <a:r>
              <a:rPr lang="fr-FR" sz="1600" b="1" dirty="0" err="1" smtClean="0">
                <a:latin typeface="Bradley Hand ITC" pitchFamily="66" charset="0"/>
              </a:rPr>
              <a:t>day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00FF"/>
                </a:solidFill>
              </a:rPr>
              <a:t>Pour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suivre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dirty="0" smtClean="0"/>
              <a:t>,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n.order.to.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follow</a:t>
            </a:r>
            <a:r>
              <a:rPr lang="fr-FR" sz="1600" b="1" dirty="0" smtClean="0">
                <a:latin typeface="Bradley Hand ITC" pitchFamily="66" charset="0"/>
              </a:rPr>
              <a:t>.?…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recommandations.</a:t>
            </a:r>
            <a:r>
              <a:rPr lang="fr-FR" sz="1600" b="1" dirty="0" smtClean="0">
                <a:latin typeface="Bradley Hand ITC" pitchFamily="66" charset="0"/>
              </a:rPr>
              <a:t>….…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…,…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……………………………the…</a:t>
            </a:r>
            <a:r>
              <a:rPr lang="fr-FR" sz="1600" b="1" dirty="0" err="1" smtClean="0"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’.recommandations…………..……,…French…people…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      </a:t>
            </a:r>
            <a:r>
              <a:rPr lang="fr-FR" sz="2000" dirty="0" smtClean="0">
                <a:solidFill>
                  <a:srgbClr val="009644"/>
                </a:solidFill>
              </a:rPr>
              <a:t>changer</a:t>
            </a:r>
            <a:r>
              <a:rPr lang="fr-FR" sz="2000" dirty="0" smtClean="0"/>
              <a:t> 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-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dirty="0" smtClean="0"/>
              <a:t>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?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9644"/>
                </a:solidFill>
                <a:latin typeface="Bradley Hand ITC" pitchFamily="66" charset="0"/>
              </a:rPr>
              <a:t>changer</a:t>
            </a:r>
            <a:r>
              <a:rPr lang="fr-FR" sz="1600" b="1" dirty="0" smtClean="0">
                <a:latin typeface="Bradley Hand ITC" pitchFamily="66" charset="0"/>
              </a:rPr>
              <a:t>………..…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</a:t>
            </a:r>
            <a:r>
              <a:rPr lang="fr-FR" sz="1600" b="1" dirty="0" smtClean="0">
                <a:latin typeface="Bradley Hand ITC" pitchFamily="66" charset="0"/>
              </a:rPr>
              <a:t>change</a:t>
            </a:r>
            <a:r>
              <a:rPr lang="fr-FR" sz="1600" b="1" dirty="0" smtClean="0">
                <a:latin typeface="Bradley Hand ITC" pitchFamily="66" charset="0"/>
              </a:rPr>
              <a:t>….…………………</a:t>
            </a:r>
            <a:r>
              <a:rPr lang="fr-FR" sz="1600" b="1" dirty="0" err="1" smtClean="0"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…habits…………………………….</a:t>
            </a:r>
            <a:endParaRPr lang="en-US" sz="16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Tout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savoir</a:t>
            </a:r>
            <a:r>
              <a:rPr lang="fr-FR" sz="2000" dirty="0">
                <a:latin typeface="+mn-lt"/>
                <a:cs typeface="+mn-cs"/>
              </a:rPr>
              <a:t> 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 sur</a:t>
            </a:r>
            <a:r>
              <a:rPr lang="fr-FR" sz="2000" dirty="0">
                <a:latin typeface="+mn-lt"/>
                <a:cs typeface="+mn-cs"/>
              </a:rPr>
              <a:t>… </a:t>
            </a:r>
            <a:r>
              <a:rPr lang="fr-FR" sz="2000" dirty="0">
                <a:solidFill>
                  <a:srgbClr val="0000FF"/>
                </a:solidFill>
                <a:latin typeface="+mn-lt"/>
                <a:cs typeface="+mn-cs"/>
              </a:rPr>
              <a:t>le</a:t>
            </a:r>
            <a:r>
              <a:rPr lang="fr-FR" sz="2000" dirty="0">
                <a:latin typeface="+mn-lt"/>
                <a:cs typeface="+mn-cs"/>
              </a:rPr>
              <a:t>   </a:t>
            </a:r>
            <a:r>
              <a:rPr lang="fr-FR" sz="2000" dirty="0">
                <a:solidFill>
                  <a:srgbClr val="00B050"/>
                </a:solidFill>
                <a:latin typeface="+mn-lt"/>
                <a:cs typeface="+mn-cs"/>
              </a:rPr>
              <a:t>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 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All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</a:t>
            </a: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know 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….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about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.…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  <a:ea typeface="+mj-ea"/>
                <a:cs typeface="+mj-cs"/>
              </a:rPr>
              <a:t>the</a:t>
            </a:r>
            <a:r>
              <a:rPr lang="fr-FR" sz="1600" b="1" dirty="0">
                <a:latin typeface="Bradley Hand ITC" pitchFamily="66" charset="0"/>
                <a:ea typeface="+mj-ea"/>
                <a:cs typeface="+mj-cs"/>
              </a:rPr>
              <a:t>……….</a:t>
            </a:r>
            <a:r>
              <a:rPr lang="fr-FR" sz="1600" b="1" dirty="0">
                <a:solidFill>
                  <a:srgbClr val="00B050"/>
                </a:solidFill>
                <a:latin typeface="Bradley Hand ITC" pitchFamily="66" charset="0"/>
                <a:ea typeface="+mj-ea"/>
                <a:cs typeface="+mj-cs"/>
              </a:rPr>
              <a:t>breakfast</a:t>
            </a:r>
            <a:r>
              <a:rPr lang="fr-FR" sz="1600" b="1" dirty="0" smtClean="0">
                <a:latin typeface="Bradley Hand ITC" pitchFamily="66" charset="0"/>
                <a:ea typeface="+mj-ea"/>
                <a:cs typeface="+mj-cs"/>
              </a:rPr>
              <a:t>…………… </a:t>
            </a:r>
            <a:r>
              <a:rPr lang="en-US" sz="1600" b="1" dirty="0">
                <a:latin typeface="Bradley Hand ITC" pitchFamily="66" charset="0"/>
                <a:cs typeface="+mn-cs"/>
              </a:rPr>
              <a:t/>
            </a:r>
            <a:br>
              <a:rPr lang="en-US" sz="1600" b="1" dirty="0">
                <a:latin typeface="Bradley Hand ITC" pitchFamily="66" charset="0"/>
                <a:cs typeface="+mn-cs"/>
              </a:rPr>
            </a:br>
            <a:r>
              <a:rPr lang="fr-FR" sz="1600" b="1" dirty="0">
                <a:latin typeface="Bradley Hand ITC" pitchFamily="66" charset="0"/>
                <a:cs typeface="+mn-cs"/>
              </a:rPr>
              <a:t>……………………………………………………………………………….….</a:t>
            </a: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Tout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savoir 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sur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… </a:t>
            </a:r>
            <a:r>
              <a:rPr lang="fr-FR" sz="20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le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  <a:defRPr/>
            </a:pPr>
            <a:r>
              <a:rPr lang="fr-FR" sz="2000" dirty="0" smtClean="0"/>
              <a:t>      	</a:t>
            </a:r>
            <a:r>
              <a:rPr lang="fr-FR" sz="2000" dirty="0" smtClean="0">
                <a:solidFill>
                  <a:srgbClr val="FF0000"/>
                </a:solidFill>
              </a:rPr>
              <a:t>Souvent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négligé 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dans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notre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pays</a:t>
            </a:r>
            <a:r>
              <a:rPr lang="fr-FR" sz="2000" dirty="0" smtClean="0"/>
              <a:t>,   </a:t>
            </a:r>
            <a:r>
              <a:rPr lang="fr-FR" sz="2000" dirty="0" smtClean="0">
                <a:solidFill>
                  <a:srgbClr val="0000FF"/>
                </a:solidFill>
              </a:rPr>
              <a:t>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est</a:t>
            </a:r>
            <a:r>
              <a:rPr lang="fr-FR" sz="2000" dirty="0" smtClean="0"/>
              <a:t>     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often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neglected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…..……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country</a:t>
            </a:r>
            <a:r>
              <a:rPr lang="fr-FR" sz="1600" b="1" dirty="0" smtClean="0">
                <a:latin typeface="Bradley Hand ITC" pitchFamily="66" charset="0"/>
              </a:rPr>
              <a:t>…,……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is</a:t>
            </a:r>
            <a:r>
              <a:rPr lang="fr-FR" sz="1600" b="1" dirty="0" smtClean="0">
                <a:latin typeface="Bradley Hand ITC" pitchFamily="66" charset="0"/>
              </a:rPr>
              <a:t>……..….</a:t>
            </a:r>
            <a:r>
              <a:rPr lang="fr-FR" sz="1600" b="1" dirty="0" err="1" smtClean="0">
                <a:latin typeface="Bradley Hand ITC" pitchFamily="66" charset="0"/>
              </a:rPr>
              <a:t>Often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latin typeface="Bradley Hand ITC" pitchFamily="66" charset="0"/>
              </a:rPr>
              <a:t>neglected</a:t>
            </a:r>
            <a:r>
              <a:rPr lang="fr-FR" sz="1600" b="1" dirty="0" smtClean="0">
                <a:latin typeface="Bradley Hand ITC" pitchFamily="66" charset="0"/>
              </a:rPr>
              <a:t>…….…..</a:t>
            </a:r>
            <a:r>
              <a:rPr lang="fr-FR" sz="1600" b="1" dirty="0" smtClean="0">
                <a:latin typeface="Bradley Hand ITC" pitchFamily="66" charset="0"/>
              </a:rPr>
              <a:t>in…</a:t>
            </a:r>
            <a:r>
              <a:rPr lang="fr-FR" sz="1600" b="1" dirty="0" err="1" smtClean="0">
                <a:latin typeface="Bradley Hand ITC" pitchFamily="66" charset="0"/>
              </a:rPr>
              <a:t>our</a:t>
            </a:r>
            <a:r>
              <a:rPr lang="fr-FR" sz="1600" b="1" dirty="0" smtClean="0">
                <a:latin typeface="Bradley Hand ITC" pitchFamily="66" charset="0"/>
              </a:rPr>
              <a:t>……country.…,…………breakfast……….……</a:t>
            </a:r>
            <a:r>
              <a:rPr lang="fr-FR" sz="1600" b="1" dirty="0" err="1" smtClean="0">
                <a:latin typeface="Bradley Hand ITC" pitchFamily="66" charset="0"/>
              </a:rPr>
              <a:t>is</a:t>
            </a:r>
            <a:r>
              <a:rPr lang="fr-FR" sz="1600" b="1" dirty="0" smtClean="0">
                <a:latin typeface="Bradley Hand ITC" pitchFamily="66" charset="0"/>
              </a:rPr>
              <a:t>…. </a:t>
            </a:r>
            <a:r>
              <a:rPr lang="fr-FR" sz="2000" dirty="0" smtClean="0">
                <a:solidFill>
                  <a:srgbClr val="FF0000"/>
                </a:solidFill>
              </a:rPr>
              <a:t>pourtant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repas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le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plus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de  la   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journée</a:t>
            </a:r>
            <a:r>
              <a:rPr lang="fr-FR" sz="2000" dirty="0" smtClean="0"/>
              <a:t>. 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however</a:t>
            </a:r>
            <a:r>
              <a:rPr lang="fr-FR" sz="1600" b="1" dirty="0" smtClean="0">
                <a:latin typeface="Bradley Hand ITC" pitchFamily="66" charset="0"/>
              </a:rPr>
              <a:t>…….…….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meal</a:t>
            </a:r>
            <a:r>
              <a:rPr lang="fr-FR" sz="1600" b="1" dirty="0" smtClean="0">
                <a:latin typeface="Bradley Hand ITC" pitchFamily="66" charset="0"/>
              </a:rPr>
              <a:t>………..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…..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most</a:t>
            </a:r>
            <a:r>
              <a:rPr lang="fr-FR" sz="1600" b="1" dirty="0" smtClean="0">
                <a:latin typeface="Bradley Hand ITC" pitchFamily="66" charset="0"/>
              </a:rPr>
              <a:t>…....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day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latin typeface="Bradley Hand ITC" pitchFamily="66" charset="0"/>
              </a:rPr>
              <a:t>however</a:t>
            </a:r>
            <a:r>
              <a:rPr lang="fr-FR" sz="1600" b="1" dirty="0" smtClean="0">
                <a:latin typeface="Bradley Hand ITC" pitchFamily="66" charset="0"/>
              </a:rPr>
              <a:t>………….………</a:t>
            </a:r>
            <a:r>
              <a:rPr lang="fr-FR" sz="1600" b="1" dirty="0" smtClean="0">
                <a:latin typeface="Bradley Hand ITC" pitchFamily="66" charset="0"/>
              </a:rPr>
              <a:t>the…</a:t>
            </a:r>
            <a:r>
              <a:rPr lang="fr-FR" sz="1600" b="1" dirty="0" err="1" smtClean="0">
                <a:latin typeface="Bradley Hand ITC" pitchFamily="66" charset="0"/>
              </a:rPr>
              <a:t>most</a:t>
            </a:r>
            <a:r>
              <a:rPr lang="fr-FR" sz="1600" b="1" dirty="0" smtClean="0">
                <a:latin typeface="Bradley Hand ITC" pitchFamily="66" charset="0"/>
              </a:rPr>
              <a:t>…important…</a:t>
            </a:r>
            <a:r>
              <a:rPr lang="fr-FR" sz="1600" b="1" dirty="0" err="1" smtClean="0">
                <a:latin typeface="Bradley Hand ITC" pitchFamily="66" charset="0"/>
              </a:rPr>
              <a:t>meal</a:t>
            </a:r>
            <a:r>
              <a:rPr lang="fr-FR" sz="1600" b="1" dirty="0" smtClean="0">
                <a:latin typeface="Bradley Hand ITC" pitchFamily="66" charset="0"/>
              </a:rPr>
              <a:t>……………..……of…the…</a:t>
            </a:r>
            <a:r>
              <a:rPr lang="fr-FR" sz="1600" b="1" dirty="0" err="1" smtClean="0">
                <a:latin typeface="Bradley Hand ITC" pitchFamily="66" charset="0"/>
              </a:rPr>
              <a:t>day</a:t>
            </a:r>
            <a:r>
              <a:rPr lang="fr-FR" sz="1600" b="1" dirty="0" smtClean="0">
                <a:latin typeface="Bradley Hand ITC" pitchFamily="66" charset="0"/>
              </a:rPr>
              <a:t>………...……</a:t>
            </a:r>
            <a:r>
              <a:rPr lang="fr-FR" sz="2000" dirty="0" smtClean="0">
                <a:solidFill>
                  <a:srgbClr val="0000FF"/>
                </a:solidFill>
              </a:rPr>
              <a:t>Pour </a:t>
            </a:r>
            <a:r>
              <a:rPr lang="fr-FR" sz="2000" dirty="0" smtClean="0">
                <a:solidFill>
                  <a:srgbClr val="FF0000"/>
                </a:solidFill>
              </a:rPr>
              <a:t>suivre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00FF"/>
                </a:solidFill>
              </a:rPr>
              <a:t>des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dirty="0" smtClean="0"/>
              <a:t>,  </a:t>
            </a:r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 smtClean="0"/>
              <a:t>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In.order.to.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follow</a:t>
            </a:r>
            <a:r>
              <a:rPr lang="fr-FR" sz="1600" b="1" dirty="0" smtClean="0">
                <a:latin typeface="Bradley Hand ITC" pitchFamily="66" charset="0"/>
              </a:rPr>
              <a:t>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recommandations.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…,…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….To.follow</a:t>
            </a:r>
            <a:r>
              <a:rPr lang="fr-FR" sz="1600" b="1" dirty="0" smtClean="0">
                <a:latin typeface="Bradley Hand ITC" pitchFamily="66" charset="0"/>
              </a:rPr>
              <a:t>……………………the…nutritionists’.recommandations</a:t>
            </a:r>
            <a:r>
              <a:rPr lang="fr-FR" sz="1600" b="1" dirty="0" smtClean="0">
                <a:latin typeface="Bradley Hand ITC" pitchFamily="66" charset="0"/>
              </a:rPr>
              <a:t>……………,…</a:t>
            </a:r>
            <a:r>
              <a:rPr lang="fr-FR" sz="1600" b="1" dirty="0" smtClean="0">
                <a:latin typeface="Bradley Hand ITC" pitchFamily="66" charset="0"/>
              </a:rPr>
              <a:t>French…people…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      </a:t>
            </a:r>
            <a:r>
              <a:rPr lang="fr-FR" sz="2000" dirty="0" smtClean="0">
                <a:solidFill>
                  <a:srgbClr val="009644"/>
                </a:solidFill>
              </a:rPr>
              <a:t>changer </a:t>
            </a:r>
            <a:r>
              <a:rPr lang="fr-FR" sz="2000" dirty="0" smtClean="0"/>
              <a:t>     </a:t>
            </a:r>
            <a:r>
              <a:rPr lang="fr-FR" sz="2000" dirty="0" smtClean="0">
                <a:solidFill>
                  <a:srgbClr val="0000FF"/>
                </a:solidFill>
              </a:rPr>
              <a:t>leurs</a:t>
            </a: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-   </a:t>
            </a:r>
            <a:r>
              <a:rPr lang="fr-FR" sz="2000" dirty="0" smtClean="0">
                <a:solidFill>
                  <a:srgbClr val="00B050"/>
                </a:solidFill>
              </a:rPr>
              <a:t>habitudes</a:t>
            </a:r>
            <a:r>
              <a:rPr lang="fr-FR" sz="2000" dirty="0" smtClean="0"/>
              <a:t>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would.have.to</a:t>
            </a:r>
            <a:r>
              <a:rPr lang="fr-FR" sz="1600" b="1" dirty="0" smtClean="0">
                <a:latin typeface="Bradley Hand ITC" pitchFamily="66" charset="0"/>
              </a:rPr>
              <a:t>…..…</a:t>
            </a:r>
            <a:r>
              <a:rPr lang="fr-FR" sz="1600" b="1" dirty="0" smtClean="0">
                <a:solidFill>
                  <a:srgbClr val="009644"/>
                </a:solidFill>
                <a:latin typeface="Bradley Hand ITC" pitchFamily="66" charset="0"/>
              </a:rPr>
              <a:t>change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…………..…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………….…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………….….……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fr-FR" sz="1600" b="1" dirty="0" smtClean="0">
                <a:latin typeface="Bradley Hand ITC" pitchFamily="66" charset="0"/>
              </a:rPr>
              <a:t>would.have.to </a:t>
            </a:r>
            <a:r>
              <a:rPr lang="fr-FR" sz="1600" b="1" dirty="0" smtClean="0">
                <a:latin typeface="Bradley Hand ITC" pitchFamily="66" charset="0"/>
              </a:rPr>
              <a:t>…..…</a:t>
            </a:r>
            <a:r>
              <a:rPr lang="fr-FR" sz="1600" b="1" dirty="0" smtClean="0">
                <a:latin typeface="Bradley Hand ITC" pitchFamily="66" charset="0"/>
              </a:rPr>
              <a:t>change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latin typeface="Bradley Hand ITC" pitchFamily="66" charset="0"/>
              </a:rPr>
              <a:t>their</a:t>
            </a:r>
            <a:r>
              <a:rPr lang="fr-FR" sz="1600" b="1" dirty="0" smtClean="0">
                <a:latin typeface="Bradley Hand ITC" pitchFamily="66" charset="0"/>
              </a:rPr>
              <a:t>………………</a:t>
            </a:r>
            <a:r>
              <a:rPr lang="fr-FR" sz="1600" b="1" dirty="0" err="1" smtClean="0"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………….habits……………………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000" dirty="0">
                <a:solidFill>
                  <a:srgbClr val="0000FF"/>
                </a:solidFill>
                <a:latin typeface="Calibri" pitchFamily="34" charset="0"/>
              </a:rPr>
              <a:t>Tout</a:t>
            </a:r>
            <a:r>
              <a:rPr lang="fr-FR" sz="2000" dirty="0">
                <a:latin typeface="Calibri" pitchFamily="34" charset="0"/>
              </a:rPr>
              <a:t>  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savoir </a:t>
            </a:r>
            <a:r>
              <a:rPr lang="fr-FR" sz="2000" dirty="0">
                <a:latin typeface="Calibri" pitchFamily="34" charset="0"/>
              </a:rPr>
              <a:t> </a:t>
            </a:r>
            <a:r>
              <a:rPr lang="fr-FR" sz="2000" dirty="0">
                <a:solidFill>
                  <a:srgbClr val="0000FF"/>
                </a:solidFill>
                <a:latin typeface="Calibri" pitchFamily="34" charset="0"/>
              </a:rPr>
              <a:t> sur</a:t>
            </a:r>
            <a:r>
              <a:rPr lang="fr-FR" sz="2000" dirty="0">
                <a:latin typeface="Calibri" pitchFamily="34" charset="0"/>
              </a:rPr>
              <a:t>… </a:t>
            </a:r>
            <a:r>
              <a:rPr lang="fr-FR" sz="2000" dirty="0">
                <a:solidFill>
                  <a:srgbClr val="0000FF"/>
                </a:solidFill>
                <a:latin typeface="Calibri" pitchFamily="34" charset="0"/>
              </a:rPr>
              <a:t>le</a:t>
            </a:r>
            <a:r>
              <a:rPr lang="fr-FR" sz="2000" dirty="0">
                <a:latin typeface="Calibri" pitchFamily="34" charset="0"/>
              </a:rPr>
              <a:t>   </a:t>
            </a:r>
            <a:r>
              <a:rPr lang="fr-FR" sz="2000" dirty="0">
                <a:solidFill>
                  <a:srgbClr val="00B050"/>
                </a:solidFill>
                <a:latin typeface="Calibri" pitchFamily="34" charset="0"/>
              </a:rPr>
              <a:t>petit   déjeuner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fr-FR" sz="1600" b="1" dirty="0">
                <a:latin typeface="Bradley Hand ITC" pitchFamily="66" charset="0"/>
              </a:rPr>
              <a:t> 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All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to.know</a:t>
            </a:r>
            <a:r>
              <a:rPr lang="fr-FR" sz="1600" b="1" dirty="0">
                <a:latin typeface="Bradley Hand ITC" pitchFamily="66" charset="0"/>
              </a:rPr>
              <a:t>….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</a:rPr>
              <a:t>about</a:t>
            </a:r>
            <a:r>
              <a:rPr lang="fr-FR" sz="1600" b="1" dirty="0">
                <a:latin typeface="Bradley Hand ITC" pitchFamily="66" charset="0"/>
              </a:rPr>
              <a:t>.…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>
                <a:latin typeface="Bradley Hand ITC" pitchFamily="66" charset="0"/>
              </a:rPr>
              <a:t>……….</a:t>
            </a:r>
            <a:r>
              <a:rPr lang="fr-FR" sz="1600" b="1" dirty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>
                <a:latin typeface="Bradley Hand ITC" pitchFamily="66" charset="0"/>
              </a:rPr>
              <a:t>……………… </a:t>
            </a:r>
            <a:r>
              <a:rPr lang="en-US" sz="1600" b="1" dirty="0">
                <a:latin typeface="Bradley Hand ITC" pitchFamily="66" charset="0"/>
              </a:rPr>
              <a:t/>
            </a:r>
            <a:br>
              <a:rPr lang="en-US" sz="1600" b="1" dirty="0">
                <a:latin typeface="Bradley Hand ITC" pitchFamily="66" charset="0"/>
              </a:rPr>
            </a:b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latin typeface="Bradley Hand ITC" pitchFamily="66" charset="0"/>
              </a:rPr>
              <a:t>Know </a:t>
            </a:r>
            <a:r>
              <a:rPr lang="fr-FR" sz="1600" b="1" dirty="0" err="1" smtClean="0">
                <a:latin typeface="Bradley Hand ITC" pitchFamily="66" charset="0"/>
              </a:rPr>
              <a:t>it</a:t>
            </a:r>
            <a:r>
              <a:rPr lang="fr-FR" sz="1600" b="1" dirty="0" smtClean="0">
                <a:latin typeface="Bradley Hand ITC" pitchFamily="66" charset="0"/>
              </a:rPr>
              <a:t> all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latin typeface="Bradley Hand ITC" pitchFamily="66" charset="0"/>
              </a:rPr>
              <a:t>about</a:t>
            </a:r>
            <a:r>
              <a:rPr lang="fr-FR" sz="1600" b="1" dirty="0" smtClean="0">
                <a:latin typeface="Bradley Hand ITC" pitchFamily="66" charset="0"/>
              </a:rPr>
              <a:t>………..………</a:t>
            </a:r>
            <a:r>
              <a:rPr lang="fr-FR" sz="1600" b="1" dirty="0" smtClean="0"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…….….</a:t>
            </a:r>
            <a:endParaRPr lang="en-US" sz="1600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58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Objectifs</a:t>
            </a:r>
            <a:endParaRPr lang="en-US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2699792" y="2005955"/>
            <a:ext cx="5904656" cy="4087341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2000" dirty="0" smtClean="0">
                <a:latin typeface="Arial Rounded MT Bold" pitchFamily="34" charset="0"/>
              </a:rPr>
              <a:t>    In </a:t>
            </a:r>
            <a:r>
              <a:rPr lang="en-GB" sz="2000" dirty="0" smtClean="0">
                <a:latin typeface="Arial Rounded MT Bold" pitchFamily="34" charset="0"/>
              </a:rPr>
              <a:t>this lesson students will </a:t>
            </a:r>
            <a:r>
              <a:rPr lang="en-GB" sz="2000" dirty="0" smtClean="0">
                <a:latin typeface="Arial Rounded MT Bold" pitchFamily="34" charset="0"/>
              </a:rPr>
              <a:t>learn:</a:t>
            </a:r>
            <a:endParaRPr lang="en-GB" sz="2000" dirty="0" smtClean="0">
              <a:latin typeface="Arial Rounded MT Bold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GB" sz="2000" dirty="0" smtClean="0">
              <a:latin typeface="Arial Rounded MT Bold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     S</a:t>
            </a:r>
            <a:r>
              <a:rPr lang="en-GB" sz="2000" dirty="0" smtClean="0">
                <a:solidFill>
                  <a:schemeClr val="accent1"/>
                </a:solidFill>
                <a:latin typeface="Arial Rounded MT Bold" pitchFamily="34" charset="0"/>
              </a:rPr>
              <a:t>K</a:t>
            </a: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ILL</a:t>
            </a: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: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</a:p>
          <a:p>
            <a:pPr lvl="1" eaLnBrk="1" hangingPunct="1">
              <a:buFont typeface="Arial" charset="0"/>
              <a:buNone/>
            </a:pPr>
            <a:r>
              <a:rPr lang="en-GB" sz="1600" dirty="0" smtClean="0">
                <a:latin typeface="Arial Rounded MT Bold" pitchFamily="34" charset="0"/>
              </a:rPr>
              <a:t>The benefit of </a:t>
            </a:r>
            <a:r>
              <a:rPr lang="en-GB" sz="1600" dirty="0" smtClean="0">
                <a:solidFill>
                  <a:schemeClr val="accent1"/>
                </a:solidFill>
                <a:latin typeface="Arial Rounded MT Bold" pitchFamily="34" charset="0"/>
              </a:rPr>
              <a:t>PRE-READING </a:t>
            </a:r>
            <a:r>
              <a:rPr lang="en-GB" sz="1600" dirty="0" smtClean="0">
                <a:latin typeface="Arial Rounded MT Bold" pitchFamily="34" charset="0"/>
              </a:rPr>
              <a:t> and  “brain warming” steps </a:t>
            </a:r>
          </a:p>
          <a:p>
            <a:pPr eaLnBrk="1" hangingPunct="1">
              <a:buFont typeface="Arial" charset="0"/>
              <a:buNone/>
            </a:pPr>
            <a:endParaRPr lang="en-GB" sz="1600" dirty="0" smtClean="0">
              <a:latin typeface="Arial Rounded MT Bold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     LANGUAGE</a:t>
            </a: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: </a:t>
            </a:r>
          </a:p>
          <a:p>
            <a:pPr lvl="1" eaLnBrk="1" hangingPunct="1">
              <a:buFont typeface="Arial" charset="0"/>
              <a:buNone/>
            </a:pPr>
            <a:r>
              <a:rPr lang="en-GB" sz="1600" dirty="0" smtClean="0">
                <a:latin typeface="Arial Rounded MT Bold" pitchFamily="34" charset="0"/>
              </a:rPr>
              <a:t>10 new </a:t>
            </a:r>
            <a:r>
              <a:rPr lang="en-GB" sz="1600" dirty="0" smtClean="0">
                <a:solidFill>
                  <a:schemeClr val="accent1"/>
                </a:solidFill>
                <a:latin typeface="Arial Rounded MT Bold" pitchFamily="34" charset="0"/>
              </a:rPr>
              <a:t>TOOL WORDS</a:t>
            </a:r>
          </a:p>
          <a:p>
            <a:pPr eaLnBrk="1" hangingPunct="1">
              <a:buFont typeface="Arial" charset="0"/>
              <a:buNone/>
            </a:pPr>
            <a:endParaRPr lang="en-GB" sz="800" dirty="0" smtClean="0">
              <a:latin typeface="Arial Rounded MT Bold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GB" sz="800" dirty="0" smtClean="0">
              <a:latin typeface="Arial Rounded MT Bold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     PROCEDURE</a:t>
            </a:r>
            <a:r>
              <a:rPr lang="en-GB" sz="2000" dirty="0" smtClean="0">
                <a:solidFill>
                  <a:srgbClr val="3D6AA1"/>
                </a:solidFill>
                <a:latin typeface="Arial Rounded MT Bold" pitchFamily="34" charset="0"/>
              </a:rPr>
              <a:t>: </a:t>
            </a:r>
          </a:p>
          <a:p>
            <a:pPr lvl="1" eaLnBrk="1" hangingPunct="1">
              <a:buFont typeface="Arial" charset="0"/>
              <a:buNone/>
            </a:pPr>
            <a:r>
              <a:rPr lang="en-GB" sz="1600" dirty="0" smtClean="0">
                <a:latin typeface="Arial Rounded MT Bold" pitchFamily="34" charset="0"/>
              </a:rPr>
              <a:t>How to </a:t>
            </a:r>
            <a:r>
              <a:rPr lang="en-GB" sz="1600" dirty="0" smtClean="0">
                <a:solidFill>
                  <a:schemeClr val="accent1"/>
                </a:solidFill>
                <a:latin typeface="Arial Rounded MT Bold" pitchFamily="34" charset="0"/>
              </a:rPr>
              <a:t>PRESENT </a:t>
            </a:r>
            <a:r>
              <a:rPr lang="en-GB" sz="1600" dirty="0" smtClean="0">
                <a:latin typeface="Arial Rounded MT Bold" pitchFamily="34" charset="0"/>
              </a:rPr>
              <a:t>a translation as assigned for this course.</a:t>
            </a:r>
            <a:endParaRPr lang="en-US" sz="1600" dirty="0" smtClean="0">
              <a:latin typeface="Arial Rounded MT Bold" pitchFamily="34" charset="0"/>
            </a:endParaRPr>
          </a:p>
        </p:txBody>
      </p:sp>
      <p:pic>
        <p:nvPicPr>
          <p:cNvPr id="28676" name="Picture 4" descr="http://t0.gstatic.com/images?q=tbn:ANd9GcRNopDfXAsQPMJ8RbA_Z1bqzYqd_AisKyeg9ML4vPDlBIlOsmut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41" y="1293117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89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789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 </a:t>
            </a:r>
            <a:r>
              <a:rPr lang="fr-FR" sz="2000" u="sng" dirty="0" smtClean="0"/>
              <a:t>le plus important</a:t>
            </a:r>
            <a:r>
              <a:rPr lang="fr-FR" sz="2000" dirty="0" smtClean="0"/>
              <a:t>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6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</a:t>
            </a:r>
            <a:r>
              <a:rPr lang="fr-FR" sz="2000" u="sng" smtClean="0"/>
              <a:t>le plus important</a:t>
            </a:r>
            <a:r>
              <a:rPr lang="fr-FR" sz="2000" smtClean="0"/>
              <a:t>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le plus important </a:t>
            </a:r>
            <a:r>
              <a:rPr lang="fr-FR" sz="2000" u="sng" smtClean="0"/>
              <a:t>de  la journée</a:t>
            </a:r>
            <a:r>
              <a:rPr lang="fr-FR" sz="2000" smtClean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79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37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</a:t>
            </a:r>
            <a:r>
              <a:rPr lang="fr-FR" sz="2000" u="sng" smtClean="0"/>
              <a:t>le plus important</a:t>
            </a:r>
            <a:r>
              <a:rPr lang="fr-FR" sz="2000" smtClean="0"/>
              <a:t>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le plus important </a:t>
            </a:r>
            <a:r>
              <a:rPr lang="fr-FR" sz="2000" u="sng" smtClean="0"/>
              <a:t>de  la journée</a:t>
            </a:r>
            <a:r>
              <a:rPr lang="fr-FR" sz="2000" smtClean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u="sng" smtClean="0"/>
              <a:t>Souvent négligé</a:t>
            </a:r>
            <a:r>
              <a:rPr lang="fr-FR" sz="2000" smtClean="0"/>
              <a:t>, 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le plus important de la journée.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277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</a:t>
            </a:r>
            <a:r>
              <a:rPr lang="fr-FR" sz="2000" u="sng" smtClean="0"/>
              <a:t>le plus important</a:t>
            </a:r>
            <a:r>
              <a:rPr lang="fr-FR" sz="2000" smtClean="0"/>
              <a:t>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le plus important </a:t>
            </a:r>
            <a:r>
              <a:rPr lang="fr-FR" sz="2000" u="sng" smtClean="0"/>
              <a:t>de  la journée</a:t>
            </a:r>
            <a:r>
              <a:rPr lang="fr-FR" sz="2000" smtClean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u="sng" smtClean="0"/>
              <a:t>Souvent négligé</a:t>
            </a:r>
            <a:r>
              <a:rPr lang="fr-FR" sz="2000" smtClean="0"/>
              <a:t>, 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le plus important de la journée.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smtClean="0"/>
              <a:t>Souvent négligé </a:t>
            </a:r>
            <a:r>
              <a:rPr lang="fr-FR" sz="2000" u="sng" smtClean="0"/>
              <a:t>dans notre pays</a:t>
            </a:r>
            <a:r>
              <a:rPr lang="fr-FR" sz="2000" smtClean="0"/>
              <a:t>, le petit déjeuner </a:t>
            </a:r>
            <a:r>
              <a:rPr lang="fr-FR" sz="2000" smtClean="0">
                <a:solidFill>
                  <a:srgbClr val="FF0000"/>
                </a:solidFill>
              </a:rPr>
              <a:t>est</a:t>
            </a:r>
            <a:r>
              <a:rPr lang="fr-FR" sz="2000" smtClean="0"/>
              <a:t> le repas le plus  important de la journée.   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813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 </a:t>
            </a:r>
            <a:r>
              <a:rPr lang="fr-FR" sz="2000" u="sng" dirty="0" smtClean="0"/>
              <a:t>le plus important</a:t>
            </a:r>
            <a:r>
              <a:rPr lang="fr-FR" sz="2000" dirty="0" smtClean="0"/>
              <a:t>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 le plus important </a:t>
            </a:r>
            <a:r>
              <a:rPr lang="fr-FR" sz="2000" u="sng" dirty="0" smtClean="0"/>
              <a:t>de  la journée</a:t>
            </a:r>
            <a:r>
              <a:rPr lang="fr-FR" sz="2000" dirty="0" smtClean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u="sng" dirty="0" smtClean="0"/>
              <a:t>Souvent négligé</a:t>
            </a:r>
            <a:r>
              <a:rPr lang="fr-FR" sz="2000" dirty="0" smtClean="0"/>
              <a:t>, 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 le plus important de la journée.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Souvent négligé </a:t>
            </a:r>
            <a:r>
              <a:rPr lang="fr-FR" sz="2000" u="sng" dirty="0" smtClean="0"/>
              <a:t>dans notre pays</a:t>
            </a:r>
            <a:r>
              <a:rPr lang="fr-FR" sz="2000" dirty="0" smtClean="0"/>
              <a:t>, 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le repas le plus  important de la journée.   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Souvent négligé dans notre pays, le petit déjeuner </a:t>
            </a:r>
            <a:r>
              <a:rPr lang="fr-FR" sz="2000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u="sng" dirty="0" smtClean="0"/>
              <a:t>pourtant</a:t>
            </a:r>
            <a:r>
              <a:rPr lang="fr-FR" sz="2000" dirty="0" smtClean="0"/>
              <a:t> le repas le plus  important de  la journée.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b="1" u="sng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Souvent négligé dans notre pays, </a:t>
            </a: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b="1" dirty="0" smtClean="0"/>
              <a:t>le </a:t>
            </a:r>
            <a:r>
              <a:rPr lang="fr-FR" sz="2000" b="1" dirty="0" smtClean="0"/>
              <a:t>petit déjeuner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rgbClr val="0000FF"/>
                </a:solidFill>
              </a:rPr>
              <a:t>pourtant</a:t>
            </a:r>
            <a:r>
              <a:rPr lang="fr-FR" sz="2000" b="1" dirty="0" smtClean="0"/>
              <a:t> le repas le plus  important de  la journée</a:t>
            </a:r>
            <a:r>
              <a:rPr lang="fr-FR" sz="2000" dirty="0" smtClean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813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b="1" u="sng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1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Souvent </a:t>
            </a:r>
            <a:r>
              <a:rPr lang="fr-FR" sz="2000" dirty="0" smtClean="0"/>
              <a:t>négligé dans notre pays, </a:t>
            </a: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b="1" dirty="0" smtClean="0"/>
              <a:t>le </a:t>
            </a:r>
            <a:r>
              <a:rPr lang="fr-FR" sz="2000" b="1" dirty="0" smtClean="0"/>
              <a:t>petit déjeuner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rgbClr val="0000FF"/>
                </a:solidFill>
              </a:rPr>
              <a:t>pourtant</a:t>
            </a:r>
            <a:r>
              <a:rPr lang="fr-FR" sz="2000" b="1" dirty="0" smtClean="0"/>
              <a:t> </a:t>
            </a:r>
            <a:r>
              <a:rPr lang="fr-FR" sz="2000" dirty="0" smtClean="0"/>
              <a:t>le repas le plus  important de  la journée</a:t>
            </a:r>
            <a:r>
              <a:rPr lang="fr-FR" sz="2000" dirty="0" smtClean="0"/>
              <a:t>.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            </a:t>
            </a: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>
                <a:solidFill>
                  <a:srgbClr val="0000FF"/>
                </a:solidFill>
              </a:rPr>
              <a:t>                                                      </a:t>
            </a:r>
            <a:r>
              <a:rPr lang="fr-FR" sz="2000" b="1" dirty="0" smtClean="0">
                <a:solidFill>
                  <a:srgbClr val="0000FF"/>
                </a:solidFill>
              </a:rPr>
              <a:t>2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 smtClean="0">
                <a:latin typeface="+mn-lt"/>
                <a:cs typeface="+mn-cs"/>
              </a:rPr>
              <a:t>Type de texte : définition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5904148" y="1952836"/>
            <a:ext cx="432048" cy="4104456"/>
          </a:xfrm>
          <a:prstGeom prst="leftBrace">
            <a:avLst>
              <a:gd name="adj1" fmla="val 234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3419872" y="2996952"/>
            <a:ext cx="288032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4355976" y="548680"/>
            <a:ext cx="432048" cy="37444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5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506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3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403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 </a:t>
            </a:r>
            <a:r>
              <a:rPr lang="fr-FR" sz="2000" b="1" u="sng" dirty="0" smtClean="0"/>
              <a:t>leurs habitudes</a:t>
            </a:r>
            <a:r>
              <a:rPr lang="fr-FR" sz="2000" dirty="0" smtClean="0"/>
              <a:t>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30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 </a:t>
            </a:r>
            <a:r>
              <a:rPr lang="fr-FR" sz="2000" b="1" u="sng" dirty="0" smtClean="0"/>
              <a:t>leurs habitudes</a:t>
            </a:r>
            <a:r>
              <a:rPr lang="fr-FR" sz="2000" dirty="0" smtClean="0"/>
              <a:t>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changer leurs - </a:t>
            </a:r>
            <a:r>
              <a:rPr lang="fr-FR" sz="2000" b="1" u="sng" dirty="0" smtClean="0"/>
              <a:t>désastreuses</a:t>
            </a:r>
            <a:r>
              <a:rPr lang="fr-FR" sz="2000" dirty="0" smtClean="0"/>
              <a:t> - habitudes.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8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198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 </a:t>
            </a:r>
            <a:r>
              <a:rPr lang="fr-FR" sz="2000" b="1" u="sng" dirty="0" smtClean="0"/>
              <a:t>leurs habitudes</a:t>
            </a:r>
            <a:r>
              <a:rPr lang="fr-FR" sz="2000" dirty="0" smtClean="0"/>
              <a:t>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changer leurs - </a:t>
            </a:r>
            <a:r>
              <a:rPr lang="fr-FR" sz="2000" b="1" u="sng" dirty="0" smtClean="0"/>
              <a:t>désastreuses</a:t>
            </a:r>
            <a:r>
              <a:rPr lang="fr-FR" sz="2000" dirty="0" smtClean="0"/>
              <a:t> - habitudes.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b="1" u="sng" dirty="0" smtClean="0"/>
              <a:t>Pour suivre les recommandations</a:t>
            </a:r>
            <a:r>
              <a:rPr lang="fr-FR" sz="2000" dirty="0" smtClean="0"/>
              <a:t>, 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 changer leurs - désastreuses - habitudes.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 </a:t>
            </a:r>
            <a:endParaRPr lang="en-US" dirty="0" smtClean="0"/>
          </a:p>
        </p:txBody>
      </p:sp>
      <p:sp>
        <p:nvSpPr>
          <p:cNvPr id="28676" name="Subtitle 2"/>
          <p:cNvSpPr>
            <a:spLocks noGrp="1"/>
          </p:cNvSpPr>
          <p:nvPr>
            <p:ph type="subTitle" idx="4294967295"/>
          </p:nvPr>
        </p:nvSpPr>
        <p:spPr>
          <a:xfrm>
            <a:off x="2411760" y="1556792"/>
            <a:ext cx="6400800" cy="4392488"/>
          </a:xfrm>
          <a:solidFill>
            <a:schemeClr val="accent2"/>
          </a:solidFill>
        </p:spPr>
        <p:txBody>
          <a:bodyPr/>
          <a:lstStyle/>
          <a:p>
            <a:pPr marL="0" indent="715963" algn="just" eaLnBrk="1" hangingPunct="1">
              <a:buNone/>
            </a:pPr>
            <a:endParaRPr lang="fr-FR" dirty="0" smtClean="0"/>
          </a:p>
          <a:p>
            <a:pPr marL="0" indent="715963" algn="just" eaLnBrk="1" hangingPunct="1">
              <a:buNone/>
            </a:pPr>
            <a:r>
              <a:rPr lang="fr-FR" dirty="0" smtClean="0"/>
              <a:t>Souvent </a:t>
            </a:r>
            <a:r>
              <a:rPr lang="fr-FR" dirty="0" smtClean="0"/>
              <a:t>négligé dans notre pays, le petit déjeuner est pourtant le repas le plus important de la journée. Pour suivre les recommandations des nutritionnistes, les Français devraient changer leurs -</a:t>
            </a:r>
            <a:r>
              <a:rPr lang="fr-FR" dirty="0" smtClean="0"/>
              <a:t> désastreuses - </a:t>
            </a:r>
            <a:r>
              <a:rPr lang="fr-FR" dirty="0" smtClean="0"/>
              <a:t>habitudes.</a:t>
            </a:r>
            <a:endParaRPr lang="en-US" dirty="0" smtClean="0"/>
          </a:p>
        </p:txBody>
      </p:sp>
      <p:pic>
        <p:nvPicPr>
          <p:cNvPr id="28678" name="Picture 6" descr="http://3.bp.blogspot.com/_cDp9MBR5BN0/TIyM0paOXkI/AAAAAAAADJA/XsTXA8lJf0I/s640/petit-dejeuner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 </a:t>
            </a:r>
            <a:r>
              <a:rPr lang="fr-FR" sz="2000" dirty="0" smtClean="0"/>
              <a:t>changer </a:t>
            </a:r>
            <a:r>
              <a:rPr lang="fr-FR" sz="2000" b="1" u="sng" dirty="0" smtClean="0"/>
              <a:t>leurs habitudes</a:t>
            </a:r>
            <a:r>
              <a:rPr lang="fr-FR" sz="2000" dirty="0" smtClean="0"/>
              <a:t>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changer leurs - </a:t>
            </a:r>
            <a:r>
              <a:rPr lang="fr-FR" sz="2000" b="1" u="sng" dirty="0" smtClean="0"/>
              <a:t>désastreuses</a:t>
            </a:r>
            <a:r>
              <a:rPr lang="fr-FR" sz="2000" dirty="0" smtClean="0"/>
              <a:t> - habitudes.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b="1" u="sng" dirty="0" smtClean="0"/>
              <a:t>Pour suivre les recommandations</a:t>
            </a:r>
            <a:r>
              <a:rPr lang="fr-FR" sz="2000" dirty="0" smtClean="0"/>
              <a:t>, 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 changer leurs - désastreuses - habitudes. </a:t>
            </a:r>
            <a:endParaRPr lang="en-US" sz="1600" b="1" dirty="0" smtClean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Pour suivre les recommandations</a:t>
            </a:r>
            <a:r>
              <a:rPr lang="fr-FR" sz="2000" u="sng" dirty="0" smtClean="0"/>
              <a:t> </a:t>
            </a:r>
            <a:r>
              <a:rPr lang="fr-FR" sz="2000" b="1" u="sng" dirty="0" smtClean="0"/>
              <a:t>des nutritionnistes</a:t>
            </a:r>
            <a:r>
              <a:rPr lang="fr-FR" sz="2000" dirty="0" smtClean="0"/>
              <a:t>, les Français </a:t>
            </a:r>
            <a:r>
              <a:rPr lang="fr-FR" sz="2000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      changer leurs - désastreuses - habitudes.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b="1" u="sng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sur… le   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608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b="1" u="sng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1</a:t>
            </a:r>
            <a:endParaRPr lang="fr-FR" sz="2000" b="1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Pour </a:t>
            </a:r>
            <a:r>
              <a:rPr lang="fr-FR" sz="2000" dirty="0" smtClean="0"/>
              <a:t>suivre les recommandations des nutritionnistes, </a:t>
            </a:r>
            <a:endParaRPr lang="fr-FR" sz="2000" dirty="0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dirty="0" smtClean="0"/>
              <a:t>                                   </a:t>
            </a:r>
            <a:r>
              <a:rPr lang="fr-FR" sz="2000" dirty="0" smtClean="0">
                <a:solidFill>
                  <a:srgbClr val="0000FF"/>
                </a:solidFill>
              </a:rPr>
              <a:t>connecteur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b="1" dirty="0" smtClean="0"/>
              <a:t>les Français </a:t>
            </a:r>
            <a:r>
              <a:rPr lang="fr-FR" sz="2000" b="1" dirty="0" smtClean="0">
                <a:solidFill>
                  <a:srgbClr val="FF0000"/>
                </a:solidFill>
              </a:rPr>
              <a:t>devraient</a:t>
            </a:r>
            <a:r>
              <a:rPr lang="fr-FR" sz="2000" dirty="0" smtClean="0"/>
              <a:t> </a:t>
            </a:r>
            <a:r>
              <a:rPr lang="fr-FR" sz="2000" dirty="0" smtClean="0"/>
              <a:t>changer </a:t>
            </a:r>
            <a:r>
              <a:rPr lang="fr-FR" sz="2000" dirty="0" smtClean="0"/>
              <a:t>leurs </a:t>
            </a:r>
            <a:r>
              <a:rPr lang="fr-FR" sz="2000" dirty="0" smtClean="0"/>
              <a:t>- désastreuses </a:t>
            </a:r>
            <a:r>
              <a:rPr lang="fr-FR" sz="2000" dirty="0" smtClean="0"/>
              <a:t>- habitudes. </a:t>
            </a:r>
            <a:endParaRPr lang="fr-FR" sz="2000" dirty="0" smtClean="0"/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000" dirty="0" smtClean="0"/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                                         2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 smtClean="0">
                <a:latin typeface="+mn-lt"/>
                <a:cs typeface="+mn-cs"/>
              </a:rPr>
              <a:t>Type de texte : opinion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5760132" y="2240868"/>
            <a:ext cx="432048" cy="4248472"/>
          </a:xfrm>
          <a:prstGeom prst="rightBrace">
            <a:avLst>
              <a:gd name="adj1" fmla="val 92188"/>
              <a:gd name="adj2" fmla="val 502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4355976" y="-315416"/>
            <a:ext cx="360040" cy="5544616"/>
          </a:xfrm>
          <a:prstGeom prst="leftBrace">
            <a:avLst>
              <a:gd name="adj1" fmla="val 10704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2012028" y="3009999"/>
            <a:ext cx="288032" cy="7790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latin typeface="+mn-lt"/>
                <a:ea typeface="+mn-ea"/>
                <a:cs typeface="+mn-cs"/>
              </a:rPr>
              <a:t>Tout   savoir   sur…</a:t>
            </a:r>
            <a:r>
              <a:rPr lang="fr-FR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le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Souvent    négligé    dans    notre   pays,    le   petit déjeuner   est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dirty="0" smtClean="0"/>
              <a:t>pourtant    le   repas    le   plus  important    de  la    journée.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Pour suivre  </a:t>
            </a:r>
            <a:r>
              <a:rPr lang="fr-FR" sz="2000" dirty="0" smtClean="0"/>
              <a:t>les recommandations des </a:t>
            </a:r>
            <a:r>
              <a:rPr lang="fr-FR" sz="2000" dirty="0" smtClean="0"/>
              <a:t>nutritionnistes, </a:t>
            </a:r>
            <a:r>
              <a:rPr lang="fr-FR" sz="2000" dirty="0" smtClean="0"/>
              <a:t>les Français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dirty="0" smtClean="0"/>
              <a:t> devraient   </a:t>
            </a:r>
            <a:r>
              <a:rPr lang="fr-FR" sz="2000" dirty="0" smtClean="0"/>
              <a:t>  </a:t>
            </a:r>
            <a:r>
              <a:rPr lang="fr-FR" sz="2000" dirty="0" smtClean="0"/>
              <a:t>changer  </a:t>
            </a:r>
            <a:r>
              <a:rPr lang="fr-FR" sz="2000" dirty="0" smtClean="0"/>
              <a:t>   </a:t>
            </a:r>
            <a:r>
              <a:rPr lang="fr-FR" sz="2000" dirty="0" smtClean="0"/>
              <a:t>leurs  </a:t>
            </a:r>
            <a:r>
              <a:rPr lang="fr-FR" sz="2000" dirty="0" smtClean="0"/>
              <a:t>   </a:t>
            </a:r>
            <a:r>
              <a:rPr lang="fr-FR" sz="2000" dirty="0" smtClean="0"/>
              <a:t>- désastreuses -   habitudes.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latin typeface="+mn-lt"/>
                <a:ea typeface="+mn-ea"/>
                <a:cs typeface="+mn-cs"/>
              </a:rPr>
              <a:t>Ponctuation</a:t>
            </a:r>
            <a:endParaRPr lang="en-US" sz="6000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1547664" y="2276872"/>
            <a:ext cx="6120680" cy="4079925"/>
          </a:xfrm>
          <a:solidFill>
            <a:schemeClr val="bg2"/>
          </a:solidFill>
        </p:spPr>
        <p:txBody>
          <a:bodyPr anchor="ctr"/>
          <a:lstStyle/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.</a:t>
            </a:r>
            <a:r>
              <a:rPr lang="fr-FR" sz="2800" dirty="0" smtClean="0"/>
              <a:t>   point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…</a:t>
            </a:r>
            <a:r>
              <a:rPr lang="fr-FR" sz="2800" dirty="0" smtClean="0"/>
              <a:t> points de suspension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-</a:t>
            </a:r>
            <a:r>
              <a:rPr lang="fr-FR" sz="2800" dirty="0" smtClean="0"/>
              <a:t>   tiret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,</a:t>
            </a:r>
            <a:r>
              <a:rPr lang="fr-FR" sz="2800" dirty="0" smtClean="0"/>
              <a:t>   virgule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fr-FR" sz="2800" b="1" dirty="0" smtClean="0">
              <a:solidFill>
                <a:srgbClr val="FF0000"/>
              </a:solidFill>
            </a:endParaRP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LETTRE MAJUSCULE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out   savoir   sur</a:t>
            </a:r>
            <a:r>
              <a:rPr lang="fr-FR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  </a:t>
            </a:r>
            <a:r>
              <a:rPr lang="fr-FR" sz="2000" dirty="0" smtClean="0">
                <a:latin typeface="+mn-lt"/>
                <a:ea typeface="+mn-ea"/>
                <a:cs typeface="+mn-cs"/>
              </a:rPr>
              <a:t> le   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……………………………………………………………………….….</a:t>
            </a:r>
            <a:endParaRPr lang="en-US" sz="1800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  <a:r>
              <a:rPr lang="fr-FR" sz="2000" b="1" dirty="0" smtClean="0">
                <a:solidFill>
                  <a:srgbClr val="FF0000"/>
                </a:solidFill>
              </a:rPr>
              <a:t>S</a:t>
            </a:r>
            <a:r>
              <a:rPr lang="fr-FR" sz="2000" dirty="0" smtClean="0"/>
              <a:t>ouvent    négligé    dans    notre   pays</a:t>
            </a:r>
            <a:r>
              <a:rPr lang="fr-FR" sz="20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   le   petit déjeuner   est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2000" dirty="0" smtClean="0"/>
              <a:t>pourtant    le   repas    le   plus  important    de  la    journée</a:t>
            </a:r>
            <a:r>
              <a:rPr lang="fr-FR" sz="2000" b="1" dirty="0" smtClean="0">
                <a:solidFill>
                  <a:srgbClr val="FF0000"/>
                </a:solidFill>
              </a:rPr>
              <a:t>.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P</a:t>
            </a:r>
            <a:r>
              <a:rPr lang="fr-FR" sz="2000" dirty="0" smtClean="0"/>
              <a:t>our suivre    </a:t>
            </a:r>
            <a:r>
              <a:rPr lang="fr-FR" sz="2000" dirty="0" smtClean="0"/>
              <a:t>les  recommandations   des  nutritionnistes</a:t>
            </a:r>
            <a:r>
              <a:rPr lang="fr-FR" sz="20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 les  </a:t>
            </a:r>
            <a:r>
              <a:rPr lang="fr-FR" sz="2000" b="1" dirty="0" smtClean="0">
                <a:solidFill>
                  <a:srgbClr val="FF0000"/>
                </a:solidFill>
              </a:rPr>
              <a:t>F</a:t>
            </a:r>
            <a:r>
              <a:rPr lang="fr-FR" sz="2000" dirty="0" smtClean="0"/>
              <a:t>rançais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dirty="0" smtClean="0"/>
              <a:t> devraient       changer      leurs     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dirty="0" smtClean="0"/>
              <a:t> </a:t>
            </a:r>
            <a:r>
              <a:rPr lang="fr-FR" sz="2000" dirty="0" smtClean="0"/>
              <a:t> désastreuses 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dirty="0" smtClean="0"/>
              <a:t>   habitudes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009644"/>
                </a:solidFill>
                <a:latin typeface="+mn-lt"/>
                <a:ea typeface="+mn-ea"/>
                <a:cs typeface="+mn-cs"/>
              </a:rPr>
              <a:t>Mots transparents</a:t>
            </a:r>
            <a:endParaRPr lang="en-US" sz="6000" b="1" dirty="0" smtClean="0">
              <a:solidFill>
                <a:srgbClr val="009644"/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707904" y="3429000"/>
            <a:ext cx="4392488" cy="2304257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009644"/>
                </a:solidFill>
              </a:rPr>
              <a:t>Green Light </a:t>
            </a:r>
            <a:r>
              <a:rPr lang="fr-FR" sz="2800" b="1" dirty="0" err="1" smtClean="0">
                <a:solidFill>
                  <a:srgbClr val="009644"/>
                </a:solidFill>
              </a:rPr>
              <a:t>Words</a:t>
            </a:r>
            <a:endParaRPr lang="fr-FR" sz="2800" b="1" dirty="0" smtClean="0">
              <a:solidFill>
                <a:srgbClr val="009644"/>
              </a:solidFill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  <p:pic>
        <p:nvPicPr>
          <p:cNvPr id="53250" name="Picture 2" descr="http://img.over-blog.com/317x368/0/51/50/01/piste-routiere/feu_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3019425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>
                <a:latin typeface="+mn-lt"/>
                <a:ea typeface="+mn-ea"/>
                <a:cs typeface="+mn-cs"/>
              </a:rPr>
              <a:t>Tout   savoir   sur… le   </a:t>
            </a:r>
            <a:r>
              <a:rPr lang="fr-FR" sz="20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petit   déjeuner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……………………………………………………………………………….….</a:t>
            </a:r>
            <a:endParaRPr lang="en-US" sz="1600" b="1" dirty="0" smtClean="0"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Souvent    négligé    dans    notre   pays</a:t>
            </a:r>
            <a:r>
              <a:rPr lang="fr-FR" sz="20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   le   </a:t>
            </a:r>
            <a:r>
              <a:rPr lang="fr-FR" sz="2000" dirty="0" smtClean="0">
                <a:solidFill>
                  <a:srgbClr val="009644"/>
                </a:solidFill>
              </a:rPr>
              <a:t>petit déjeuner   </a:t>
            </a:r>
            <a:r>
              <a:rPr lang="fr-FR" sz="2000" dirty="0" smtClean="0"/>
              <a:t>est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breakfast</a:t>
            </a:r>
            <a:r>
              <a:rPr lang="fr-FR" sz="1600" b="1" dirty="0" smtClean="0">
                <a:latin typeface="Bradley Hand ITC" pitchFamily="66" charset="0"/>
              </a:rPr>
              <a:t>…………………….……………………………………………………………………………………………………………………</a:t>
            </a:r>
            <a:r>
              <a:rPr lang="fr-FR" sz="2000" dirty="0" smtClean="0"/>
              <a:t>pourtant    le   repas    le   </a:t>
            </a:r>
            <a:r>
              <a:rPr lang="fr-FR" sz="2000" dirty="0" smtClean="0">
                <a:solidFill>
                  <a:srgbClr val="009644"/>
                </a:solidFill>
              </a:rPr>
              <a:t>plus 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B050"/>
                </a:solidFill>
              </a:rPr>
              <a:t>important</a:t>
            </a:r>
            <a:r>
              <a:rPr lang="fr-FR" sz="2000" dirty="0" smtClean="0"/>
              <a:t>    de  la    </a:t>
            </a:r>
            <a:r>
              <a:rPr lang="fr-FR" sz="2000" dirty="0" smtClean="0">
                <a:solidFill>
                  <a:srgbClr val="00B050"/>
                </a:solidFill>
              </a:rPr>
              <a:t>jour</a:t>
            </a:r>
            <a:r>
              <a:rPr lang="fr-FR" sz="2000" dirty="0" smtClean="0"/>
              <a:t>née</a:t>
            </a:r>
            <a:r>
              <a:rPr lang="fr-FR" sz="2000" b="1" dirty="0" smtClean="0">
                <a:solidFill>
                  <a:srgbClr val="FF0000"/>
                </a:solidFill>
              </a:rPr>
              <a:t>.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</a:t>
            </a:r>
            <a:r>
              <a:rPr lang="en-US" sz="1600" b="1" dirty="0" smtClean="0">
                <a:latin typeface="Bradley Hand ITC" pitchFamily="66" charset="0"/>
              </a:rPr>
              <a:t>…….</a:t>
            </a:r>
            <a:r>
              <a:rPr lang="fr-FR" sz="1600" b="1" dirty="0" smtClean="0">
                <a:latin typeface="Bradley Hand ITC" pitchFamily="66" charset="0"/>
              </a:rPr>
              <a:t>…….…………….</a:t>
            </a:r>
            <a:r>
              <a:rPr lang="fr-FR" sz="1600" b="1" dirty="0" smtClean="0">
                <a:solidFill>
                  <a:srgbClr val="009644"/>
                </a:solidFill>
                <a:latin typeface="Bradley Hand ITC" pitchFamily="66" charset="0"/>
              </a:rPr>
              <a:t>+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important</a:t>
            </a:r>
            <a:r>
              <a:rPr lang="fr-FR" sz="1600" b="1" dirty="0" smtClean="0">
                <a:latin typeface="Bradley Hand ITC" pitchFamily="66" charset="0"/>
              </a:rPr>
              <a:t>…………………..………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day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  <a:r>
              <a:rPr lang="fr-FR" sz="2000" dirty="0" smtClean="0"/>
              <a:t>Pour suivre  </a:t>
            </a:r>
            <a:r>
              <a:rPr lang="fr-FR" sz="2000" dirty="0" smtClean="0"/>
              <a:t>les  </a:t>
            </a:r>
            <a:r>
              <a:rPr lang="fr-FR" sz="2000" dirty="0" smtClean="0">
                <a:solidFill>
                  <a:srgbClr val="00B050"/>
                </a:solidFill>
              </a:rPr>
              <a:t>recommandations</a:t>
            </a:r>
            <a:r>
              <a:rPr lang="fr-FR" sz="2000" dirty="0" smtClean="0"/>
              <a:t>   des  </a:t>
            </a:r>
            <a:r>
              <a:rPr lang="fr-FR" sz="2000" dirty="0" smtClean="0">
                <a:solidFill>
                  <a:srgbClr val="00B050"/>
                </a:solidFill>
              </a:rPr>
              <a:t>nutritionnistes</a:t>
            </a:r>
            <a:r>
              <a:rPr lang="fr-FR" sz="2000" b="1" dirty="0" smtClean="0">
                <a:solidFill>
                  <a:srgbClr val="FF0000"/>
                </a:solidFill>
              </a:rPr>
              <a:t>,</a:t>
            </a:r>
            <a:r>
              <a:rPr lang="fr-FR" sz="2000" dirty="0" smtClean="0"/>
              <a:t>  les  </a:t>
            </a:r>
            <a:r>
              <a:rPr lang="fr-FR" sz="2000" dirty="0" smtClean="0">
                <a:solidFill>
                  <a:srgbClr val="00B050"/>
                </a:solidFill>
              </a:rPr>
              <a:t>Français</a:t>
            </a:r>
            <a:r>
              <a:rPr lang="fr-FR" sz="20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………………..……..………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recommandations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.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nutritionists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French</a:t>
            </a:r>
            <a:r>
              <a:rPr lang="fr-FR" sz="1600" b="1" dirty="0" smtClean="0">
                <a:latin typeface="Bradley Hand ITC" pitchFamily="66" charset="0"/>
              </a:rPr>
              <a:t>…………….…………………………………………………………………………………………………………………</a:t>
            </a:r>
            <a:r>
              <a:rPr lang="fr-FR" sz="2000" dirty="0" smtClean="0"/>
              <a:t> devraient       </a:t>
            </a:r>
            <a:r>
              <a:rPr lang="fr-FR" sz="2000" dirty="0" smtClean="0">
                <a:solidFill>
                  <a:srgbClr val="009644"/>
                </a:solidFill>
              </a:rPr>
              <a:t>changer  </a:t>
            </a:r>
            <a:r>
              <a:rPr lang="fr-FR" sz="2000" dirty="0" smtClean="0"/>
              <a:t>    leurs     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dirty="0" smtClean="0"/>
              <a:t> 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B050"/>
                </a:solidFill>
              </a:rPr>
              <a:t>désastreuses</a:t>
            </a:r>
            <a:r>
              <a:rPr lang="fr-FR" sz="2000" dirty="0" smtClean="0"/>
              <a:t> 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dirty="0" smtClean="0"/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habit</a:t>
            </a:r>
            <a:r>
              <a:rPr lang="fr-FR" sz="2000" dirty="0" smtClean="0"/>
              <a:t>ude</a:t>
            </a:r>
            <a:r>
              <a:rPr lang="fr-FR" sz="2000" dirty="0" smtClean="0">
                <a:solidFill>
                  <a:srgbClr val="009644"/>
                </a:solidFill>
              </a:rPr>
              <a:t>s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bg2"/>
                </a:solidFill>
              </a:rPr>
              <a:t>………….. </a:t>
            </a:r>
            <a:r>
              <a:rPr lang="fr-FR" sz="1600" b="1" dirty="0" smtClean="0">
                <a:latin typeface="Bradley Hand ITC" pitchFamily="66" charset="0"/>
              </a:rPr>
              <a:t>.…………………………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change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</a:t>
            </a:r>
            <a:r>
              <a:rPr lang="fr-FR" sz="1600" b="1" dirty="0" err="1" smtClean="0">
                <a:solidFill>
                  <a:srgbClr val="00B050"/>
                </a:solidFill>
                <a:latin typeface="Bradley Hand ITC" pitchFamily="66" charset="0"/>
              </a:rPr>
              <a:t>disastrous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smtClean="0">
                <a:solidFill>
                  <a:srgbClr val="00B050"/>
                </a:solidFill>
                <a:latin typeface="Bradley Hand ITC" pitchFamily="66" charset="0"/>
              </a:rPr>
              <a:t>habits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……………………………………………………………….…………………………………………………………………………………</a:t>
            </a:r>
            <a:endParaRPr lang="en-US" sz="16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Tout   savoir   sur</a:t>
            </a:r>
            <a:r>
              <a:rPr lang="fr-FR" sz="2000" b="1" dirty="0" smtClean="0">
                <a:solidFill>
                  <a:srgbClr val="FF0000"/>
                </a:solidFill>
                <a:latin typeface="+mn-lt"/>
                <a:cs typeface="+mn-cs"/>
              </a:rPr>
              <a:t>… </a:t>
            </a:r>
            <a:r>
              <a:rPr lang="fr-FR" sz="2000" dirty="0" smtClean="0">
                <a:latin typeface="+mn-lt"/>
                <a:cs typeface="+mn-cs"/>
              </a:rPr>
              <a:t>  </a:t>
            </a:r>
            <a:r>
              <a:rPr lang="fr-FR" sz="2000" dirty="0">
                <a:latin typeface="+mn-lt"/>
                <a:cs typeface="+mn-cs"/>
              </a:rPr>
              <a:t>le   </a:t>
            </a:r>
            <a:r>
              <a:rPr lang="fr-FR" sz="2000" dirty="0">
                <a:solidFill>
                  <a:srgbClr val="00B050"/>
                </a:solidFill>
                <a:latin typeface="+mn-lt"/>
                <a:cs typeface="+mn-cs"/>
              </a:rPr>
              <a:t>petit   déjeuner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r>
              <a:rPr lang="fr-FR" sz="1600" b="1" dirty="0">
                <a:latin typeface="Bradley Hand ITC" pitchFamily="66" charset="0"/>
                <a:cs typeface="+mn-cs"/>
              </a:rPr>
              <a:t>………………………………..…………………….</a:t>
            </a:r>
            <a:r>
              <a:rPr lang="fr-FR" sz="1600" b="1" dirty="0">
                <a:solidFill>
                  <a:srgbClr val="00B050"/>
                </a:solidFill>
                <a:latin typeface="Bradley Hand ITC" pitchFamily="66" charset="0"/>
                <a:cs typeface="+mn-cs"/>
              </a:rPr>
              <a:t>breakfast</a:t>
            </a:r>
            <a:r>
              <a:rPr lang="fr-FR" sz="1600" b="1" dirty="0">
                <a:latin typeface="Bradley Hand ITC" pitchFamily="66" charset="0"/>
                <a:cs typeface="+mn-cs"/>
              </a:rPr>
              <a:t>…………………</a:t>
            </a:r>
            <a:r>
              <a:rPr lang="en-US" sz="1600" b="1" dirty="0">
                <a:latin typeface="Bradley Hand ITC" pitchFamily="66" charset="0"/>
                <a:cs typeface="+mn-cs"/>
              </a:rPr>
              <a:t/>
            </a:r>
            <a:br>
              <a:rPr lang="en-US" sz="1600" b="1" dirty="0">
                <a:latin typeface="Bradley Hand ITC" pitchFamily="66" charset="0"/>
                <a:cs typeface="+mn-cs"/>
              </a:rPr>
            </a:br>
            <a:r>
              <a:rPr lang="fr-FR" sz="1600" b="1" dirty="0">
                <a:latin typeface="Bradley Hand ITC" pitchFamily="66" charset="0"/>
                <a:cs typeface="+mn-cs"/>
              </a:rPr>
              <a:t>……………………………………………………………………………….….</a:t>
            </a: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Mots outils</a:t>
            </a:r>
            <a:endParaRPr lang="en-US" sz="6000" b="1" dirty="0" smtClean="0">
              <a:solidFill>
                <a:srgbClr val="0070C0"/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139952" y="3501008"/>
            <a:ext cx="4392488" cy="2304257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      </a:t>
            </a:r>
            <a:r>
              <a:rPr lang="fr-FR" sz="2800" b="1" dirty="0" err="1" smtClean="0">
                <a:solidFill>
                  <a:srgbClr val="0070C0"/>
                </a:solidFill>
              </a:rPr>
              <a:t>Tool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Words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       (1 syllabe)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40005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892</Words>
  <Application>Microsoft Office PowerPoint</Application>
  <PresentationFormat>On-screen Show (4:3)</PresentationFormat>
  <Paragraphs>152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</vt:lpstr>
      <vt:lpstr>Objectifs</vt:lpstr>
      <vt:lpstr> </vt:lpstr>
      <vt:lpstr>Tout   savoir   sur…   le   petit   déjeuner ………………………………..…………….………………………… …………………………………………………………………….….</vt:lpstr>
      <vt:lpstr>Ponctuation</vt:lpstr>
      <vt:lpstr>Tout   savoir   sur…   le   petit   déjeuner ………………………………..…………….………………………… ……………………………………………………………………….….</vt:lpstr>
      <vt:lpstr>Mots transparents</vt:lpstr>
      <vt:lpstr>Tout   savoir   sur… le   petit   déjeuner ………………………………..…………….………………………… ……………………………………………………………………………….….</vt:lpstr>
      <vt:lpstr>Mots outils</vt:lpstr>
      <vt:lpstr>Tout   savoir   sur…   le   petit   déjeuner ……………………………..…………………….breakfast………………… ……………………………………………………………………………….….</vt:lpstr>
      <vt:lpstr>Tout   savoir   sur… le   petit   déjeuner  …………All…………….about.…the……….breakfast………………  …………………………………………………………………………….….</vt:lpstr>
      <vt:lpstr>Mots translucides</vt:lpstr>
      <vt:lpstr>Tout   savoir   sur… le   petit   déjeuner ………………………………..…………….………………………… ……………………………………………………………………………….….</vt:lpstr>
      <vt:lpstr>Tout   savoir   sur… le   petit   déjeuner ………………………………..…………….………………………… ……………………………………………………………………………….….</vt:lpstr>
      <vt:lpstr>Mots opaques</vt:lpstr>
      <vt:lpstr>Tout   savoir   sur… le   petit   déjeuner ………………………………..…………….………………………… ……………………………………………………………………………….….</vt:lpstr>
      <vt:lpstr>Tout   savoir   sur… le   petit   déjeuner ………………………………..…………….………………………… ……………………………………………………………………………….….</vt:lpstr>
      <vt:lpstr>Tout   savoir   sur… le   petit   déjeuner ………………………………..…………….………………………… ……………………………………………………………………………….….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</vt:vector>
  </TitlesOfParts>
  <Company>Alone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texte IC</dc:subject>
  <dc:creator>Ginette</dc:creator>
  <cp:keywords>IC petit-dejeuner texte</cp:keywords>
  <dc:description>Article : Tout savoir sur le petit dejeuner</dc:description>
  <cp:lastModifiedBy>Ginette</cp:lastModifiedBy>
  <cp:revision>63</cp:revision>
  <dcterms:created xsi:type="dcterms:W3CDTF">2010-01-04T05:43:33Z</dcterms:created>
  <dcterms:modified xsi:type="dcterms:W3CDTF">2010-11-06T08:50:46Z</dcterms:modified>
</cp:coreProperties>
</file>